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1"/>
  </p:notesMasterIdLst>
  <p:sldIdLst>
    <p:sldId id="643" r:id="rId2"/>
    <p:sldId id="273" r:id="rId3"/>
    <p:sldId id="274" r:id="rId4"/>
    <p:sldId id="257" r:id="rId5"/>
    <p:sldId id="258" r:id="rId6"/>
    <p:sldId id="259" r:id="rId7"/>
    <p:sldId id="260" r:id="rId8"/>
    <p:sldId id="354" r:id="rId9"/>
    <p:sldId id="317" r:id="rId10"/>
    <p:sldId id="316" r:id="rId11"/>
    <p:sldId id="256" r:id="rId12"/>
    <p:sldId id="646" r:id="rId13"/>
    <p:sldId id="645" r:id="rId14"/>
    <p:sldId id="331" r:id="rId15"/>
    <p:sldId id="332" r:id="rId16"/>
    <p:sldId id="314" r:id="rId17"/>
    <p:sldId id="333" r:id="rId18"/>
    <p:sldId id="315" r:id="rId19"/>
    <p:sldId id="335" r:id="rId20"/>
    <p:sldId id="356" r:id="rId21"/>
    <p:sldId id="313" r:id="rId22"/>
    <p:sldId id="649" r:id="rId23"/>
    <p:sldId id="650" r:id="rId24"/>
    <p:sldId id="265" r:id="rId25"/>
    <p:sldId id="357" r:id="rId26"/>
    <p:sldId id="651" r:id="rId27"/>
    <p:sldId id="648" r:id="rId28"/>
    <p:sldId id="318" r:id="rId29"/>
    <p:sldId id="644" r:id="rId30"/>
    <p:sldId id="266" r:id="rId31"/>
    <p:sldId id="267" r:id="rId32"/>
    <p:sldId id="657" r:id="rId33"/>
    <p:sldId id="281" r:id="rId34"/>
    <p:sldId id="276" r:id="rId35"/>
    <p:sldId id="338" r:id="rId36"/>
    <p:sldId id="282" r:id="rId37"/>
    <p:sldId id="339" r:id="rId38"/>
    <p:sldId id="279" r:id="rId39"/>
    <p:sldId id="283" r:id="rId40"/>
    <p:sldId id="340" r:id="rId41"/>
    <p:sldId id="658" r:id="rId42"/>
    <p:sldId id="288" r:id="rId43"/>
    <p:sldId id="660" r:id="rId44"/>
    <p:sldId id="659" r:id="rId45"/>
    <p:sldId id="289" r:id="rId46"/>
    <p:sldId id="652" r:id="rId47"/>
    <p:sldId id="341" r:id="rId48"/>
    <p:sldId id="284" r:id="rId49"/>
    <p:sldId id="319" r:id="rId50"/>
    <p:sldId id="661" r:id="rId51"/>
    <p:sldId id="662" r:id="rId52"/>
    <p:sldId id="663" r:id="rId53"/>
    <p:sldId id="301" r:id="rId54"/>
    <p:sldId id="294" r:id="rId55"/>
    <p:sldId id="551" r:id="rId56"/>
    <p:sldId id="297" r:id="rId57"/>
    <p:sldId id="552" r:id="rId58"/>
    <p:sldId id="554" r:id="rId59"/>
    <p:sldId id="550" r:id="rId60"/>
    <p:sldId id="549" r:id="rId61"/>
    <p:sldId id="342" r:id="rId62"/>
    <p:sldId id="321" r:id="rId63"/>
    <p:sldId id="546" r:id="rId64"/>
    <p:sldId id="547" r:id="rId65"/>
    <p:sldId id="553" r:id="rId66"/>
    <p:sldId id="555" r:id="rId67"/>
    <p:sldId id="343" r:id="rId68"/>
    <p:sldId id="556" r:id="rId69"/>
    <p:sldId id="345" r:id="rId70"/>
    <p:sldId id="557" r:id="rId71"/>
    <p:sldId id="558" r:id="rId72"/>
    <p:sldId id="559" r:id="rId73"/>
    <p:sldId id="560" r:id="rId74"/>
    <p:sldId id="562" r:id="rId75"/>
    <p:sldId id="346" r:id="rId76"/>
    <p:sldId id="561" r:id="rId77"/>
    <p:sldId id="563" r:id="rId78"/>
    <p:sldId id="303" r:id="rId79"/>
    <p:sldId id="304" r:id="rId80"/>
    <p:sldId id="325" r:id="rId81"/>
    <p:sldId id="664" r:id="rId82"/>
    <p:sldId id="326" r:id="rId83"/>
    <p:sldId id="306" r:id="rId84"/>
    <p:sldId id="308" r:id="rId85"/>
    <p:sldId id="327" r:id="rId86"/>
    <p:sldId id="328" r:id="rId87"/>
    <p:sldId id="350" r:id="rId88"/>
    <p:sldId id="655" r:id="rId89"/>
    <p:sldId id="656"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1" autoAdjust="0"/>
    <p:restoredTop sz="82770" autoAdjust="0"/>
  </p:normalViewPr>
  <p:slideViewPr>
    <p:cSldViewPr snapToGrid="0">
      <p:cViewPr varScale="1">
        <p:scale>
          <a:sx n="61" d="100"/>
          <a:sy n="61" d="100"/>
        </p:scale>
        <p:origin x="108" y="762"/>
      </p:cViewPr>
      <p:guideLst/>
    </p:cSldViewPr>
  </p:slideViewPr>
  <p:outlineViewPr>
    <p:cViewPr>
      <p:scale>
        <a:sx n="33" d="100"/>
        <a:sy n="33" d="100"/>
      </p:scale>
      <p:origin x="0" y="-171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63C0EE-D438-4655-9C45-A95B21274B2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725D7FF5-6FC0-4B45-B874-7C958C0244B1}">
      <dgm:prSet/>
      <dgm:spPr/>
      <dgm:t>
        <a:bodyPr/>
        <a:lstStyle/>
        <a:p>
          <a:r>
            <a:rPr lang="en-US"/>
            <a:t>Prevention/prophylaxis</a:t>
          </a:r>
        </a:p>
      </dgm:t>
    </dgm:pt>
    <dgm:pt modelId="{EB075ED6-62B6-4AB6-981B-28D6B024B495}" type="parTrans" cxnId="{55D76CF9-1009-4FD8-B145-55976032D24C}">
      <dgm:prSet/>
      <dgm:spPr/>
      <dgm:t>
        <a:bodyPr/>
        <a:lstStyle/>
        <a:p>
          <a:endParaRPr lang="en-US"/>
        </a:p>
      </dgm:t>
    </dgm:pt>
    <dgm:pt modelId="{14FB392A-BAC5-4D20-B3DD-DD028AC70CB8}" type="sibTrans" cxnId="{55D76CF9-1009-4FD8-B145-55976032D24C}">
      <dgm:prSet/>
      <dgm:spPr/>
      <dgm:t>
        <a:bodyPr/>
        <a:lstStyle/>
        <a:p>
          <a:endParaRPr lang="en-US"/>
        </a:p>
      </dgm:t>
    </dgm:pt>
    <dgm:pt modelId="{F8A2BCB3-E31B-46A4-94BF-D4747218EFD9}">
      <dgm:prSet/>
      <dgm:spPr/>
      <dgm:t>
        <a:bodyPr/>
        <a:lstStyle/>
        <a:p>
          <a:r>
            <a:rPr lang="en-US"/>
            <a:t>Lifestyle modification</a:t>
          </a:r>
        </a:p>
      </dgm:t>
    </dgm:pt>
    <dgm:pt modelId="{13E86428-D399-4F17-A0AF-65B4D92ACEE3}" type="parTrans" cxnId="{778FEB90-D2EC-4C80-AE1F-245470AFB809}">
      <dgm:prSet/>
      <dgm:spPr/>
      <dgm:t>
        <a:bodyPr/>
        <a:lstStyle/>
        <a:p>
          <a:endParaRPr lang="en-US"/>
        </a:p>
      </dgm:t>
    </dgm:pt>
    <dgm:pt modelId="{930B5717-6845-4596-8FFA-4434AC123CB8}" type="sibTrans" cxnId="{778FEB90-D2EC-4C80-AE1F-245470AFB809}">
      <dgm:prSet/>
      <dgm:spPr/>
      <dgm:t>
        <a:bodyPr/>
        <a:lstStyle/>
        <a:p>
          <a:endParaRPr lang="en-US"/>
        </a:p>
      </dgm:t>
    </dgm:pt>
    <dgm:pt modelId="{2EE89061-E54C-4194-9D3D-D71A32498C9B}">
      <dgm:prSet/>
      <dgm:spPr/>
      <dgm:t>
        <a:bodyPr/>
        <a:lstStyle/>
        <a:p>
          <a:r>
            <a:rPr lang="en-US"/>
            <a:t>Routine BP monitoring: Home self b/p.</a:t>
          </a:r>
        </a:p>
      </dgm:t>
    </dgm:pt>
    <dgm:pt modelId="{44A011FB-7347-4B2B-8569-75447429CE1A}" type="parTrans" cxnId="{F633959A-B32B-4490-AF05-D1DB27518910}">
      <dgm:prSet/>
      <dgm:spPr/>
      <dgm:t>
        <a:bodyPr/>
        <a:lstStyle/>
        <a:p>
          <a:endParaRPr lang="en-US"/>
        </a:p>
      </dgm:t>
    </dgm:pt>
    <dgm:pt modelId="{93B552A3-DB29-438B-9536-75BF599CB3D1}" type="sibTrans" cxnId="{F633959A-B32B-4490-AF05-D1DB27518910}">
      <dgm:prSet/>
      <dgm:spPr/>
      <dgm:t>
        <a:bodyPr/>
        <a:lstStyle/>
        <a:p>
          <a:endParaRPr lang="en-US"/>
        </a:p>
      </dgm:t>
    </dgm:pt>
    <dgm:pt modelId="{95A05DE1-6AC5-47EF-B34E-94435EA798B1}">
      <dgm:prSet/>
      <dgm:spPr/>
      <dgm:t>
        <a:bodyPr/>
        <a:lstStyle/>
        <a:p>
          <a:r>
            <a:rPr lang="en-US"/>
            <a:t>Monitor quality of life ( address dizziness, fatigue, sexual function, fall) </a:t>
          </a:r>
        </a:p>
      </dgm:t>
    </dgm:pt>
    <dgm:pt modelId="{BC9C2A5E-AB62-41A3-A32D-A11185B7C104}" type="parTrans" cxnId="{7F1C6B36-6209-4A7E-9150-F4F562D61A9E}">
      <dgm:prSet/>
      <dgm:spPr/>
      <dgm:t>
        <a:bodyPr/>
        <a:lstStyle/>
        <a:p>
          <a:endParaRPr lang="en-US"/>
        </a:p>
      </dgm:t>
    </dgm:pt>
    <dgm:pt modelId="{8703F6E3-E89B-49AA-8D7A-EB4B783E12E6}" type="sibTrans" cxnId="{7F1C6B36-6209-4A7E-9150-F4F562D61A9E}">
      <dgm:prSet/>
      <dgm:spPr/>
      <dgm:t>
        <a:bodyPr/>
        <a:lstStyle/>
        <a:p>
          <a:endParaRPr lang="en-US"/>
        </a:p>
      </dgm:t>
    </dgm:pt>
    <dgm:pt modelId="{398B8E66-902A-4AA8-ADEB-2D343A9CF302}">
      <dgm:prSet/>
      <dgm:spPr/>
      <dgm:t>
        <a:bodyPr/>
        <a:lstStyle/>
        <a:p>
          <a:r>
            <a:rPr lang="en-US"/>
            <a:t>Referral</a:t>
          </a:r>
        </a:p>
      </dgm:t>
    </dgm:pt>
    <dgm:pt modelId="{94CB087A-1911-4BCA-BB5F-ADCF582C03E0}" type="parTrans" cxnId="{055AE43A-4B90-474D-84B5-808BE9838584}">
      <dgm:prSet/>
      <dgm:spPr/>
      <dgm:t>
        <a:bodyPr/>
        <a:lstStyle/>
        <a:p>
          <a:endParaRPr lang="en-US"/>
        </a:p>
      </dgm:t>
    </dgm:pt>
    <dgm:pt modelId="{1F334F15-B441-42C3-81F8-03A1C5AF9125}" type="sibTrans" cxnId="{055AE43A-4B90-474D-84B5-808BE9838584}">
      <dgm:prSet/>
      <dgm:spPr/>
      <dgm:t>
        <a:bodyPr/>
        <a:lstStyle/>
        <a:p>
          <a:endParaRPr lang="en-US"/>
        </a:p>
      </dgm:t>
    </dgm:pt>
    <dgm:pt modelId="{C7FE88BA-E7E2-4885-A0E5-2A7CEFEC241F}">
      <dgm:prSet/>
      <dgm:spPr/>
      <dgm:t>
        <a:bodyPr/>
        <a:lstStyle/>
        <a:p>
          <a:r>
            <a:rPr lang="en-US"/>
            <a:t>Unusual signs and symptoms</a:t>
          </a:r>
        </a:p>
      </dgm:t>
    </dgm:pt>
    <dgm:pt modelId="{9DC31226-039D-4F25-87EE-11AD2A65235C}" type="parTrans" cxnId="{5726253D-BDCE-44A7-862F-80B4459B58F0}">
      <dgm:prSet/>
      <dgm:spPr/>
      <dgm:t>
        <a:bodyPr/>
        <a:lstStyle/>
        <a:p>
          <a:endParaRPr lang="en-US"/>
        </a:p>
      </dgm:t>
    </dgm:pt>
    <dgm:pt modelId="{1C1E8F22-B55B-43C3-B1A7-F587EE065D31}" type="sibTrans" cxnId="{5726253D-BDCE-44A7-862F-80B4459B58F0}">
      <dgm:prSet/>
      <dgm:spPr/>
      <dgm:t>
        <a:bodyPr/>
        <a:lstStyle/>
        <a:p>
          <a:endParaRPr lang="en-US"/>
        </a:p>
      </dgm:t>
    </dgm:pt>
    <dgm:pt modelId="{76D237F4-A65D-4B28-B95B-264B91E33A99}">
      <dgm:prSet/>
      <dgm:spPr/>
      <dgm:t>
        <a:bodyPr/>
        <a:lstStyle/>
        <a:p>
          <a:r>
            <a:rPr lang="en-US"/>
            <a:t>Suspected secondary cause</a:t>
          </a:r>
        </a:p>
      </dgm:t>
    </dgm:pt>
    <dgm:pt modelId="{C9015595-148D-40A1-9E1D-98924DDC6A1A}" type="parTrans" cxnId="{1B3E7EC4-BCA1-4913-A455-81CA17E907D0}">
      <dgm:prSet/>
      <dgm:spPr/>
      <dgm:t>
        <a:bodyPr/>
        <a:lstStyle/>
        <a:p>
          <a:endParaRPr lang="en-US"/>
        </a:p>
      </dgm:t>
    </dgm:pt>
    <dgm:pt modelId="{58B72F07-7FDA-4F91-9C66-382CFE58B09C}" type="sibTrans" cxnId="{1B3E7EC4-BCA1-4913-A455-81CA17E907D0}">
      <dgm:prSet/>
      <dgm:spPr/>
      <dgm:t>
        <a:bodyPr/>
        <a:lstStyle/>
        <a:p>
          <a:endParaRPr lang="en-US"/>
        </a:p>
      </dgm:t>
    </dgm:pt>
    <dgm:pt modelId="{3AA9AF8B-AD42-4E45-874F-597EB92DD1F9}">
      <dgm:prSet/>
      <dgm:spPr/>
      <dgm:t>
        <a:bodyPr/>
        <a:lstStyle/>
        <a:p>
          <a:r>
            <a:rPr lang="en-US"/>
            <a:t>Education</a:t>
          </a:r>
        </a:p>
      </dgm:t>
    </dgm:pt>
    <dgm:pt modelId="{B3752CC3-BB28-4C81-BF77-0F33ACC593A2}" type="parTrans" cxnId="{7E01EF6D-0D07-44D7-B0C3-ECB0CBD31F80}">
      <dgm:prSet/>
      <dgm:spPr/>
      <dgm:t>
        <a:bodyPr/>
        <a:lstStyle/>
        <a:p>
          <a:endParaRPr lang="en-US"/>
        </a:p>
      </dgm:t>
    </dgm:pt>
    <dgm:pt modelId="{CA464EF1-757D-451A-9B93-1FBE2BB35B32}" type="sibTrans" cxnId="{7E01EF6D-0D07-44D7-B0C3-ECB0CBD31F80}">
      <dgm:prSet/>
      <dgm:spPr/>
      <dgm:t>
        <a:bodyPr/>
        <a:lstStyle/>
        <a:p>
          <a:endParaRPr lang="en-US"/>
        </a:p>
      </dgm:t>
    </dgm:pt>
    <dgm:pt modelId="{F5886CB8-8790-4599-AA40-67028F7F0B26}">
      <dgm:prSet/>
      <dgm:spPr/>
      <dgm:t>
        <a:bodyPr/>
        <a:lstStyle/>
        <a:p>
          <a:r>
            <a:rPr lang="en-US"/>
            <a:t>Routine BP monitoring</a:t>
          </a:r>
        </a:p>
      </dgm:t>
    </dgm:pt>
    <dgm:pt modelId="{4CA6E8E6-EDE1-4C3D-A509-7F0DD3D2626E}" type="parTrans" cxnId="{34E6F735-B4BC-418E-873B-9E3A16E94BE6}">
      <dgm:prSet/>
      <dgm:spPr/>
      <dgm:t>
        <a:bodyPr/>
        <a:lstStyle/>
        <a:p>
          <a:endParaRPr lang="en-US"/>
        </a:p>
      </dgm:t>
    </dgm:pt>
    <dgm:pt modelId="{B3C3DF9E-5A2E-4F2E-84BD-5477FDCB3AB4}" type="sibTrans" cxnId="{34E6F735-B4BC-418E-873B-9E3A16E94BE6}">
      <dgm:prSet/>
      <dgm:spPr/>
      <dgm:t>
        <a:bodyPr/>
        <a:lstStyle/>
        <a:p>
          <a:endParaRPr lang="en-US"/>
        </a:p>
      </dgm:t>
    </dgm:pt>
    <dgm:pt modelId="{8309317D-E069-4DC5-9FFD-1A9DB83E347D}">
      <dgm:prSet/>
      <dgm:spPr/>
      <dgm:t>
        <a:bodyPr/>
        <a:lstStyle/>
        <a:p>
          <a:r>
            <a:rPr lang="en-US"/>
            <a:t>Proper BP measurement technique</a:t>
          </a:r>
        </a:p>
      </dgm:t>
    </dgm:pt>
    <dgm:pt modelId="{393D8346-9803-4B0A-A2BF-6B15D4302B9D}" type="parTrans" cxnId="{17420B11-EDC8-40BC-845A-095F176DB976}">
      <dgm:prSet/>
      <dgm:spPr/>
      <dgm:t>
        <a:bodyPr/>
        <a:lstStyle/>
        <a:p>
          <a:endParaRPr lang="en-US"/>
        </a:p>
      </dgm:t>
    </dgm:pt>
    <dgm:pt modelId="{0F5E96A3-54A4-40A1-943E-0E920E0E4844}" type="sibTrans" cxnId="{17420B11-EDC8-40BC-845A-095F176DB976}">
      <dgm:prSet/>
      <dgm:spPr/>
      <dgm:t>
        <a:bodyPr/>
        <a:lstStyle/>
        <a:p>
          <a:endParaRPr lang="en-US"/>
        </a:p>
      </dgm:t>
    </dgm:pt>
    <dgm:pt modelId="{B6344C0B-B9BE-4420-B2FA-D02F6FC8EB69}">
      <dgm:prSet/>
      <dgm:spPr/>
      <dgm:t>
        <a:bodyPr/>
        <a:lstStyle/>
        <a:p>
          <a:r>
            <a:rPr lang="en-US"/>
            <a:t>Encourage compliance</a:t>
          </a:r>
        </a:p>
      </dgm:t>
    </dgm:pt>
    <dgm:pt modelId="{D9F5B0CC-8D66-4E7F-86F0-6858E7725A9D}" type="parTrans" cxnId="{71DA643A-97C8-4D03-99B9-14750C1C2413}">
      <dgm:prSet/>
      <dgm:spPr/>
      <dgm:t>
        <a:bodyPr/>
        <a:lstStyle/>
        <a:p>
          <a:endParaRPr lang="en-US"/>
        </a:p>
      </dgm:t>
    </dgm:pt>
    <dgm:pt modelId="{2F23F975-8F0B-4ADF-AB07-DE1BDBB7E9D2}" type="sibTrans" cxnId="{71DA643A-97C8-4D03-99B9-14750C1C2413}">
      <dgm:prSet/>
      <dgm:spPr/>
      <dgm:t>
        <a:bodyPr/>
        <a:lstStyle/>
        <a:p>
          <a:endParaRPr lang="en-US"/>
        </a:p>
      </dgm:t>
    </dgm:pt>
    <dgm:pt modelId="{1C93D1EF-8622-EB4B-82E2-A4213A7E57D3}" type="pres">
      <dgm:prSet presAssocID="{4D63C0EE-D438-4655-9C45-A95B21274B2C}" presName="linear" presStyleCnt="0">
        <dgm:presLayoutVars>
          <dgm:dir/>
          <dgm:animLvl val="lvl"/>
          <dgm:resizeHandles val="exact"/>
        </dgm:presLayoutVars>
      </dgm:prSet>
      <dgm:spPr/>
    </dgm:pt>
    <dgm:pt modelId="{1FFA22CB-F8E4-364D-885F-2E5F8C440B4C}" type="pres">
      <dgm:prSet presAssocID="{725D7FF5-6FC0-4B45-B874-7C958C0244B1}" presName="parentLin" presStyleCnt="0"/>
      <dgm:spPr/>
    </dgm:pt>
    <dgm:pt modelId="{6D557950-7123-CF48-9508-85AEC3A677AA}" type="pres">
      <dgm:prSet presAssocID="{725D7FF5-6FC0-4B45-B874-7C958C0244B1}" presName="parentLeftMargin" presStyleLbl="node1" presStyleIdx="0" presStyleCnt="3"/>
      <dgm:spPr/>
    </dgm:pt>
    <dgm:pt modelId="{B5A69D03-A2D6-004D-91A8-37E75001C2F8}" type="pres">
      <dgm:prSet presAssocID="{725D7FF5-6FC0-4B45-B874-7C958C0244B1}" presName="parentText" presStyleLbl="node1" presStyleIdx="0" presStyleCnt="3">
        <dgm:presLayoutVars>
          <dgm:chMax val="0"/>
          <dgm:bulletEnabled val="1"/>
        </dgm:presLayoutVars>
      </dgm:prSet>
      <dgm:spPr/>
    </dgm:pt>
    <dgm:pt modelId="{51F79C5A-9F4F-5042-8EA8-DF3EC5FBF90A}" type="pres">
      <dgm:prSet presAssocID="{725D7FF5-6FC0-4B45-B874-7C958C0244B1}" presName="negativeSpace" presStyleCnt="0"/>
      <dgm:spPr/>
    </dgm:pt>
    <dgm:pt modelId="{5C298E94-4D38-0246-A110-2910D46CC1E4}" type="pres">
      <dgm:prSet presAssocID="{725D7FF5-6FC0-4B45-B874-7C958C0244B1}" presName="childText" presStyleLbl="conFgAcc1" presStyleIdx="0" presStyleCnt="3">
        <dgm:presLayoutVars>
          <dgm:bulletEnabled val="1"/>
        </dgm:presLayoutVars>
      </dgm:prSet>
      <dgm:spPr/>
    </dgm:pt>
    <dgm:pt modelId="{9D95D752-77AF-2343-81FE-AB6BDD0C5AD6}" type="pres">
      <dgm:prSet presAssocID="{14FB392A-BAC5-4D20-B3DD-DD028AC70CB8}" presName="spaceBetweenRectangles" presStyleCnt="0"/>
      <dgm:spPr/>
    </dgm:pt>
    <dgm:pt modelId="{103A2BCB-E1DA-EE41-BDEA-1E78AFE1FCE4}" type="pres">
      <dgm:prSet presAssocID="{398B8E66-902A-4AA8-ADEB-2D343A9CF302}" presName="parentLin" presStyleCnt="0"/>
      <dgm:spPr/>
    </dgm:pt>
    <dgm:pt modelId="{25766D41-E23F-F644-935E-F59CB11F24BE}" type="pres">
      <dgm:prSet presAssocID="{398B8E66-902A-4AA8-ADEB-2D343A9CF302}" presName="parentLeftMargin" presStyleLbl="node1" presStyleIdx="0" presStyleCnt="3"/>
      <dgm:spPr/>
    </dgm:pt>
    <dgm:pt modelId="{A90C8C04-58EB-D244-A2DC-8B454A4AEB69}" type="pres">
      <dgm:prSet presAssocID="{398B8E66-902A-4AA8-ADEB-2D343A9CF302}" presName="parentText" presStyleLbl="node1" presStyleIdx="1" presStyleCnt="3">
        <dgm:presLayoutVars>
          <dgm:chMax val="0"/>
          <dgm:bulletEnabled val="1"/>
        </dgm:presLayoutVars>
      </dgm:prSet>
      <dgm:spPr/>
    </dgm:pt>
    <dgm:pt modelId="{975ACE95-2602-6548-9C4E-759D752660A5}" type="pres">
      <dgm:prSet presAssocID="{398B8E66-902A-4AA8-ADEB-2D343A9CF302}" presName="negativeSpace" presStyleCnt="0"/>
      <dgm:spPr/>
    </dgm:pt>
    <dgm:pt modelId="{7CBDE061-00AA-7A40-8C30-8F3549A05333}" type="pres">
      <dgm:prSet presAssocID="{398B8E66-902A-4AA8-ADEB-2D343A9CF302}" presName="childText" presStyleLbl="conFgAcc1" presStyleIdx="1" presStyleCnt="3">
        <dgm:presLayoutVars>
          <dgm:bulletEnabled val="1"/>
        </dgm:presLayoutVars>
      </dgm:prSet>
      <dgm:spPr/>
    </dgm:pt>
    <dgm:pt modelId="{694593B3-0715-3742-81E4-1148F69FB48B}" type="pres">
      <dgm:prSet presAssocID="{1F334F15-B441-42C3-81F8-03A1C5AF9125}" presName="spaceBetweenRectangles" presStyleCnt="0"/>
      <dgm:spPr/>
    </dgm:pt>
    <dgm:pt modelId="{1F10EBC4-EC1F-C449-BFB2-FDD351247E3C}" type="pres">
      <dgm:prSet presAssocID="{3AA9AF8B-AD42-4E45-874F-597EB92DD1F9}" presName="parentLin" presStyleCnt="0"/>
      <dgm:spPr/>
    </dgm:pt>
    <dgm:pt modelId="{0871284D-F75D-2642-9346-B35B9957748C}" type="pres">
      <dgm:prSet presAssocID="{3AA9AF8B-AD42-4E45-874F-597EB92DD1F9}" presName="parentLeftMargin" presStyleLbl="node1" presStyleIdx="1" presStyleCnt="3"/>
      <dgm:spPr/>
    </dgm:pt>
    <dgm:pt modelId="{7046A66A-8806-2441-A50B-70F099348B3C}" type="pres">
      <dgm:prSet presAssocID="{3AA9AF8B-AD42-4E45-874F-597EB92DD1F9}" presName="parentText" presStyleLbl="node1" presStyleIdx="2" presStyleCnt="3">
        <dgm:presLayoutVars>
          <dgm:chMax val="0"/>
          <dgm:bulletEnabled val="1"/>
        </dgm:presLayoutVars>
      </dgm:prSet>
      <dgm:spPr/>
    </dgm:pt>
    <dgm:pt modelId="{4BCB6D5C-6A79-0641-881E-FF269E14E421}" type="pres">
      <dgm:prSet presAssocID="{3AA9AF8B-AD42-4E45-874F-597EB92DD1F9}" presName="negativeSpace" presStyleCnt="0"/>
      <dgm:spPr/>
    </dgm:pt>
    <dgm:pt modelId="{A4A434B9-F72D-5143-8B05-FBF669D9A32E}" type="pres">
      <dgm:prSet presAssocID="{3AA9AF8B-AD42-4E45-874F-597EB92DD1F9}" presName="childText" presStyleLbl="conFgAcc1" presStyleIdx="2" presStyleCnt="3">
        <dgm:presLayoutVars>
          <dgm:bulletEnabled val="1"/>
        </dgm:presLayoutVars>
      </dgm:prSet>
      <dgm:spPr/>
    </dgm:pt>
  </dgm:ptLst>
  <dgm:cxnLst>
    <dgm:cxn modelId="{17420B11-EDC8-40BC-845A-095F176DB976}" srcId="{3AA9AF8B-AD42-4E45-874F-597EB92DD1F9}" destId="{8309317D-E069-4DC5-9FFD-1A9DB83E347D}" srcOrd="1" destOrd="0" parTransId="{393D8346-9803-4B0A-A2BF-6B15D4302B9D}" sibTransId="{0F5E96A3-54A4-40A1-943E-0E920E0E4844}"/>
    <dgm:cxn modelId="{3ED5541B-6203-9749-A477-1A94CB526975}" type="presOf" srcId="{F8A2BCB3-E31B-46A4-94BF-D4747218EFD9}" destId="{5C298E94-4D38-0246-A110-2910D46CC1E4}" srcOrd="0" destOrd="0" presId="urn:microsoft.com/office/officeart/2005/8/layout/list1"/>
    <dgm:cxn modelId="{E33BF51C-190D-4C4D-9DB4-7C1CDA2B3C64}" type="presOf" srcId="{C7FE88BA-E7E2-4885-A0E5-2A7CEFEC241F}" destId="{7CBDE061-00AA-7A40-8C30-8F3549A05333}" srcOrd="0" destOrd="0" presId="urn:microsoft.com/office/officeart/2005/8/layout/list1"/>
    <dgm:cxn modelId="{AAF33025-29FD-6F45-A990-A0B42202A8C0}" type="presOf" srcId="{398B8E66-902A-4AA8-ADEB-2D343A9CF302}" destId="{25766D41-E23F-F644-935E-F59CB11F24BE}" srcOrd="0" destOrd="0" presId="urn:microsoft.com/office/officeart/2005/8/layout/list1"/>
    <dgm:cxn modelId="{5BCB0F26-CA6B-2842-B99A-849B7C8D1D6B}" type="presOf" srcId="{F5886CB8-8790-4599-AA40-67028F7F0B26}" destId="{A4A434B9-F72D-5143-8B05-FBF669D9A32E}" srcOrd="0" destOrd="0" presId="urn:microsoft.com/office/officeart/2005/8/layout/list1"/>
    <dgm:cxn modelId="{5B396631-1B66-5947-9E1B-87B782C80BCB}" type="presOf" srcId="{3AA9AF8B-AD42-4E45-874F-597EB92DD1F9}" destId="{7046A66A-8806-2441-A50B-70F099348B3C}" srcOrd="1" destOrd="0" presId="urn:microsoft.com/office/officeart/2005/8/layout/list1"/>
    <dgm:cxn modelId="{34E6F735-B4BC-418E-873B-9E3A16E94BE6}" srcId="{3AA9AF8B-AD42-4E45-874F-597EB92DD1F9}" destId="{F5886CB8-8790-4599-AA40-67028F7F0B26}" srcOrd="0" destOrd="0" parTransId="{4CA6E8E6-EDE1-4C3D-A509-7F0DD3D2626E}" sibTransId="{B3C3DF9E-5A2E-4F2E-84BD-5477FDCB3AB4}"/>
    <dgm:cxn modelId="{7F1C6B36-6209-4A7E-9150-F4F562D61A9E}" srcId="{725D7FF5-6FC0-4B45-B874-7C958C0244B1}" destId="{95A05DE1-6AC5-47EF-B34E-94435EA798B1}" srcOrd="2" destOrd="0" parTransId="{BC9C2A5E-AB62-41A3-A32D-A11185B7C104}" sibTransId="{8703F6E3-E89B-49AA-8D7A-EB4B783E12E6}"/>
    <dgm:cxn modelId="{71DA643A-97C8-4D03-99B9-14750C1C2413}" srcId="{3AA9AF8B-AD42-4E45-874F-597EB92DD1F9}" destId="{B6344C0B-B9BE-4420-B2FA-D02F6FC8EB69}" srcOrd="2" destOrd="0" parTransId="{D9F5B0CC-8D66-4E7F-86F0-6858E7725A9D}" sibTransId="{2F23F975-8F0B-4ADF-AB07-DE1BDBB7E9D2}"/>
    <dgm:cxn modelId="{055AE43A-4B90-474D-84B5-808BE9838584}" srcId="{4D63C0EE-D438-4655-9C45-A95B21274B2C}" destId="{398B8E66-902A-4AA8-ADEB-2D343A9CF302}" srcOrd="1" destOrd="0" parTransId="{94CB087A-1911-4BCA-BB5F-ADCF582C03E0}" sibTransId="{1F334F15-B441-42C3-81F8-03A1C5AF9125}"/>
    <dgm:cxn modelId="{5726253D-BDCE-44A7-862F-80B4459B58F0}" srcId="{398B8E66-902A-4AA8-ADEB-2D343A9CF302}" destId="{C7FE88BA-E7E2-4885-A0E5-2A7CEFEC241F}" srcOrd="0" destOrd="0" parTransId="{9DC31226-039D-4F25-87EE-11AD2A65235C}" sibTransId="{1C1E8F22-B55B-43C3-B1A7-F587EE065D31}"/>
    <dgm:cxn modelId="{8377BE5B-E9E8-664A-8CF2-224C1B1B61DB}" type="presOf" srcId="{B6344C0B-B9BE-4420-B2FA-D02F6FC8EB69}" destId="{A4A434B9-F72D-5143-8B05-FBF669D9A32E}" srcOrd="0" destOrd="2" presId="urn:microsoft.com/office/officeart/2005/8/layout/list1"/>
    <dgm:cxn modelId="{AD4E1143-E41F-C042-B870-C19BD12AB725}" type="presOf" srcId="{398B8E66-902A-4AA8-ADEB-2D343A9CF302}" destId="{A90C8C04-58EB-D244-A2DC-8B454A4AEB69}" srcOrd="1" destOrd="0" presId="urn:microsoft.com/office/officeart/2005/8/layout/list1"/>
    <dgm:cxn modelId="{87F7B46C-D16B-E44D-8547-62FD399BD91E}" type="presOf" srcId="{3AA9AF8B-AD42-4E45-874F-597EB92DD1F9}" destId="{0871284D-F75D-2642-9346-B35B9957748C}" srcOrd="0" destOrd="0" presId="urn:microsoft.com/office/officeart/2005/8/layout/list1"/>
    <dgm:cxn modelId="{7E01EF6D-0D07-44D7-B0C3-ECB0CBD31F80}" srcId="{4D63C0EE-D438-4655-9C45-A95B21274B2C}" destId="{3AA9AF8B-AD42-4E45-874F-597EB92DD1F9}" srcOrd="2" destOrd="0" parTransId="{B3752CC3-BB28-4C81-BF77-0F33ACC593A2}" sibTransId="{CA464EF1-757D-451A-9B93-1FBE2BB35B32}"/>
    <dgm:cxn modelId="{0AA3DF7F-CBA3-C64A-B7C6-63ADBBC9AF94}" type="presOf" srcId="{8309317D-E069-4DC5-9FFD-1A9DB83E347D}" destId="{A4A434B9-F72D-5143-8B05-FBF669D9A32E}" srcOrd="0" destOrd="1" presId="urn:microsoft.com/office/officeart/2005/8/layout/list1"/>
    <dgm:cxn modelId="{778FEB90-D2EC-4C80-AE1F-245470AFB809}" srcId="{725D7FF5-6FC0-4B45-B874-7C958C0244B1}" destId="{F8A2BCB3-E31B-46A4-94BF-D4747218EFD9}" srcOrd="0" destOrd="0" parTransId="{13E86428-D399-4F17-A0AF-65B4D92ACEE3}" sibTransId="{930B5717-6845-4596-8FFA-4434AC123CB8}"/>
    <dgm:cxn modelId="{70102596-183C-CC47-9674-AFE3ED806709}" type="presOf" srcId="{2EE89061-E54C-4194-9D3D-D71A32498C9B}" destId="{5C298E94-4D38-0246-A110-2910D46CC1E4}" srcOrd="0" destOrd="1" presId="urn:microsoft.com/office/officeart/2005/8/layout/list1"/>
    <dgm:cxn modelId="{F633959A-B32B-4490-AF05-D1DB27518910}" srcId="{725D7FF5-6FC0-4B45-B874-7C958C0244B1}" destId="{2EE89061-E54C-4194-9D3D-D71A32498C9B}" srcOrd="1" destOrd="0" parTransId="{44A011FB-7347-4B2B-8569-75447429CE1A}" sibTransId="{93B552A3-DB29-438B-9536-75BF599CB3D1}"/>
    <dgm:cxn modelId="{D795509E-3147-CF47-AC58-2A430CF2E8CB}" type="presOf" srcId="{76D237F4-A65D-4B28-B95B-264B91E33A99}" destId="{7CBDE061-00AA-7A40-8C30-8F3549A05333}" srcOrd="0" destOrd="1" presId="urn:microsoft.com/office/officeart/2005/8/layout/list1"/>
    <dgm:cxn modelId="{E50BF4AB-E58A-3D47-BDC1-0E021EB02C2E}" type="presOf" srcId="{725D7FF5-6FC0-4B45-B874-7C958C0244B1}" destId="{B5A69D03-A2D6-004D-91A8-37E75001C2F8}" srcOrd="1" destOrd="0" presId="urn:microsoft.com/office/officeart/2005/8/layout/list1"/>
    <dgm:cxn modelId="{7A0E80BE-CBEA-2742-917B-CFB274BDF1FA}" type="presOf" srcId="{725D7FF5-6FC0-4B45-B874-7C958C0244B1}" destId="{6D557950-7123-CF48-9508-85AEC3A677AA}" srcOrd="0" destOrd="0" presId="urn:microsoft.com/office/officeart/2005/8/layout/list1"/>
    <dgm:cxn modelId="{1B3E7EC4-BCA1-4913-A455-81CA17E907D0}" srcId="{398B8E66-902A-4AA8-ADEB-2D343A9CF302}" destId="{76D237F4-A65D-4B28-B95B-264B91E33A99}" srcOrd="1" destOrd="0" parTransId="{C9015595-148D-40A1-9E1D-98924DDC6A1A}" sibTransId="{58B72F07-7FDA-4F91-9C66-382CFE58B09C}"/>
    <dgm:cxn modelId="{CA7E4BD3-AD7B-2143-A6FC-64092CB28739}" type="presOf" srcId="{95A05DE1-6AC5-47EF-B34E-94435EA798B1}" destId="{5C298E94-4D38-0246-A110-2910D46CC1E4}" srcOrd="0" destOrd="2" presId="urn:microsoft.com/office/officeart/2005/8/layout/list1"/>
    <dgm:cxn modelId="{57F171F8-570C-F348-B667-628062616FE7}" type="presOf" srcId="{4D63C0EE-D438-4655-9C45-A95B21274B2C}" destId="{1C93D1EF-8622-EB4B-82E2-A4213A7E57D3}" srcOrd="0" destOrd="0" presId="urn:microsoft.com/office/officeart/2005/8/layout/list1"/>
    <dgm:cxn modelId="{55D76CF9-1009-4FD8-B145-55976032D24C}" srcId="{4D63C0EE-D438-4655-9C45-A95B21274B2C}" destId="{725D7FF5-6FC0-4B45-B874-7C958C0244B1}" srcOrd="0" destOrd="0" parTransId="{EB075ED6-62B6-4AB6-981B-28D6B024B495}" sibTransId="{14FB392A-BAC5-4D20-B3DD-DD028AC70CB8}"/>
    <dgm:cxn modelId="{7DB74602-3F3F-F248-888B-7B0EDF759DC4}" type="presParOf" srcId="{1C93D1EF-8622-EB4B-82E2-A4213A7E57D3}" destId="{1FFA22CB-F8E4-364D-885F-2E5F8C440B4C}" srcOrd="0" destOrd="0" presId="urn:microsoft.com/office/officeart/2005/8/layout/list1"/>
    <dgm:cxn modelId="{2CAD22B5-582C-4244-BF1B-0ACADFA1D1E7}" type="presParOf" srcId="{1FFA22CB-F8E4-364D-885F-2E5F8C440B4C}" destId="{6D557950-7123-CF48-9508-85AEC3A677AA}" srcOrd="0" destOrd="0" presId="urn:microsoft.com/office/officeart/2005/8/layout/list1"/>
    <dgm:cxn modelId="{77836E6F-A6FB-AC42-969E-38C2541D8A00}" type="presParOf" srcId="{1FFA22CB-F8E4-364D-885F-2E5F8C440B4C}" destId="{B5A69D03-A2D6-004D-91A8-37E75001C2F8}" srcOrd="1" destOrd="0" presId="urn:microsoft.com/office/officeart/2005/8/layout/list1"/>
    <dgm:cxn modelId="{A116E7B0-73B7-6749-8C94-3732005F939B}" type="presParOf" srcId="{1C93D1EF-8622-EB4B-82E2-A4213A7E57D3}" destId="{51F79C5A-9F4F-5042-8EA8-DF3EC5FBF90A}" srcOrd="1" destOrd="0" presId="urn:microsoft.com/office/officeart/2005/8/layout/list1"/>
    <dgm:cxn modelId="{FED45DE7-C8D1-8342-AB6E-9DC095DFA9EC}" type="presParOf" srcId="{1C93D1EF-8622-EB4B-82E2-A4213A7E57D3}" destId="{5C298E94-4D38-0246-A110-2910D46CC1E4}" srcOrd="2" destOrd="0" presId="urn:microsoft.com/office/officeart/2005/8/layout/list1"/>
    <dgm:cxn modelId="{26881FAA-21CE-6C4D-9C24-7BB2C8B91E9D}" type="presParOf" srcId="{1C93D1EF-8622-EB4B-82E2-A4213A7E57D3}" destId="{9D95D752-77AF-2343-81FE-AB6BDD0C5AD6}" srcOrd="3" destOrd="0" presId="urn:microsoft.com/office/officeart/2005/8/layout/list1"/>
    <dgm:cxn modelId="{50D6B41C-6ABE-1A46-84EE-912C4FFA89E7}" type="presParOf" srcId="{1C93D1EF-8622-EB4B-82E2-A4213A7E57D3}" destId="{103A2BCB-E1DA-EE41-BDEA-1E78AFE1FCE4}" srcOrd="4" destOrd="0" presId="urn:microsoft.com/office/officeart/2005/8/layout/list1"/>
    <dgm:cxn modelId="{5C8A98D8-9697-4742-9D58-69655340720E}" type="presParOf" srcId="{103A2BCB-E1DA-EE41-BDEA-1E78AFE1FCE4}" destId="{25766D41-E23F-F644-935E-F59CB11F24BE}" srcOrd="0" destOrd="0" presId="urn:microsoft.com/office/officeart/2005/8/layout/list1"/>
    <dgm:cxn modelId="{BAA4BB4B-B283-E740-AAF4-CE13C0F5CD75}" type="presParOf" srcId="{103A2BCB-E1DA-EE41-BDEA-1E78AFE1FCE4}" destId="{A90C8C04-58EB-D244-A2DC-8B454A4AEB69}" srcOrd="1" destOrd="0" presId="urn:microsoft.com/office/officeart/2005/8/layout/list1"/>
    <dgm:cxn modelId="{27B38D5A-1A12-D54F-9C6A-81DFC1134D12}" type="presParOf" srcId="{1C93D1EF-8622-EB4B-82E2-A4213A7E57D3}" destId="{975ACE95-2602-6548-9C4E-759D752660A5}" srcOrd="5" destOrd="0" presId="urn:microsoft.com/office/officeart/2005/8/layout/list1"/>
    <dgm:cxn modelId="{AA0641F7-2C91-6247-B1E6-83367FEDDC2E}" type="presParOf" srcId="{1C93D1EF-8622-EB4B-82E2-A4213A7E57D3}" destId="{7CBDE061-00AA-7A40-8C30-8F3549A05333}" srcOrd="6" destOrd="0" presId="urn:microsoft.com/office/officeart/2005/8/layout/list1"/>
    <dgm:cxn modelId="{B53DF4EA-F0DF-FE48-94E0-3B87B8532F90}" type="presParOf" srcId="{1C93D1EF-8622-EB4B-82E2-A4213A7E57D3}" destId="{694593B3-0715-3742-81E4-1148F69FB48B}" srcOrd="7" destOrd="0" presId="urn:microsoft.com/office/officeart/2005/8/layout/list1"/>
    <dgm:cxn modelId="{03774C6D-727E-6746-8EE8-D8C107F0EE08}" type="presParOf" srcId="{1C93D1EF-8622-EB4B-82E2-A4213A7E57D3}" destId="{1F10EBC4-EC1F-C449-BFB2-FDD351247E3C}" srcOrd="8" destOrd="0" presId="urn:microsoft.com/office/officeart/2005/8/layout/list1"/>
    <dgm:cxn modelId="{FB990CD5-81FA-EB48-97DF-52D1DF88F99F}" type="presParOf" srcId="{1F10EBC4-EC1F-C449-BFB2-FDD351247E3C}" destId="{0871284D-F75D-2642-9346-B35B9957748C}" srcOrd="0" destOrd="0" presId="urn:microsoft.com/office/officeart/2005/8/layout/list1"/>
    <dgm:cxn modelId="{A51F453D-C337-4A48-B18F-1A30F0F9C172}" type="presParOf" srcId="{1F10EBC4-EC1F-C449-BFB2-FDD351247E3C}" destId="{7046A66A-8806-2441-A50B-70F099348B3C}" srcOrd="1" destOrd="0" presId="urn:microsoft.com/office/officeart/2005/8/layout/list1"/>
    <dgm:cxn modelId="{FF43C8E2-AF12-4841-8DDE-1E1E8757285F}" type="presParOf" srcId="{1C93D1EF-8622-EB4B-82E2-A4213A7E57D3}" destId="{4BCB6D5C-6A79-0641-881E-FF269E14E421}" srcOrd="9" destOrd="0" presId="urn:microsoft.com/office/officeart/2005/8/layout/list1"/>
    <dgm:cxn modelId="{B7AF4CAB-ED1E-D540-BB09-2527DF364E3F}" type="presParOf" srcId="{1C93D1EF-8622-EB4B-82E2-A4213A7E57D3}" destId="{A4A434B9-F72D-5143-8B05-FBF669D9A32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98E94-4D38-0246-A110-2910D46CC1E4}">
      <dsp:nvSpPr>
        <dsp:cNvPr id="0" name=""/>
        <dsp:cNvSpPr/>
      </dsp:nvSpPr>
      <dsp:spPr>
        <a:xfrm>
          <a:off x="0" y="309809"/>
          <a:ext cx="6492875" cy="1615950"/>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3919" tIns="374904" rIns="50391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Lifestyle modification</a:t>
          </a:r>
        </a:p>
        <a:p>
          <a:pPr marL="171450" lvl="1" indent="-171450" algn="l" defTabSz="800100">
            <a:lnSpc>
              <a:spcPct val="90000"/>
            </a:lnSpc>
            <a:spcBef>
              <a:spcPct val="0"/>
            </a:spcBef>
            <a:spcAft>
              <a:spcPct val="15000"/>
            </a:spcAft>
            <a:buChar char="•"/>
          </a:pPr>
          <a:r>
            <a:rPr lang="en-US" sz="1800" kern="1200"/>
            <a:t>Routine BP monitoring: Home self b/p.</a:t>
          </a:r>
        </a:p>
        <a:p>
          <a:pPr marL="171450" lvl="1" indent="-171450" algn="l" defTabSz="800100">
            <a:lnSpc>
              <a:spcPct val="90000"/>
            </a:lnSpc>
            <a:spcBef>
              <a:spcPct val="0"/>
            </a:spcBef>
            <a:spcAft>
              <a:spcPct val="15000"/>
            </a:spcAft>
            <a:buChar char="•"/>
          </a:pPr>
          <a:r>
            <a:rPr lang="en-US" sz="1800" kern="1200"/>
            <a:t>Monitor quality of life ( address dizziness, fatigue, sexual function, fall) </a:t>
          </a:r>
        </a:p>
      </dsp:txBody>
      <dsp:txXfrm>
        <a:off x="0" y="309809"/>
        <a:ext cx="6492875" cy="1615950"/>
      </dsp:txXfrm>
    </dsp:sp>
    <dsp:sp modelId="{B5A69D03-A2D6-004D-91A8-37E75001C2F8}">
      <dsp:nvSpPr>
        <dsp:cNvPr id="0" name=""/>
        <dsp:cNvSpPr/>
      </dsp:nvSpPr>
      <dsp:spPr>
        <a:xfrm>
          <a:off x="324643" y="44129"/>
          <a:ext cx="4545012" cy="531360"/>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00100">
            <a:lnSpc>
              <a:spcPct val="90000"/>
            </a:lnSpc>
            <a:spcBef>
              <a:spcPct val="0"/>
            </a:spcBef>
            <a:spcAft>
              <a:spcPct val="35000"/>
            </a:spcAft>
            <a:buNone/>
          </a:pPr>
          <a:r>
            <a:rPr lang="en-US" sz="1800" kern="1200"/>
            <a:t>Prevention/prophylaxis</a:t>
          </a:r>
        </a:p>
      </dsp:txBody>
      <dsp:txXfrm>
        <a:off x="350582" y="70068"/>
        <a:ext cx="4493134" cy="479482"/>
      </dsp:txXfrm>
    </dsp:sp>
    <dsp:sp modelId="{7CBDE061-00AA-7A40-8C30-8F3549A05333}">
      <dsp:nvSpPr>
        <dsp:cNvPr id="0" name=""/>
        <dsp:cNvSpPr/>
      </dsp:nvSpPr>
      <dsp:spPr>
        <a:xfrm>
          <a:off x="0" y="2288640"/>
          <a:ext cx="6492875" cy="1048950"/>
        </a:xfrm>
        <a:prstGeom prst="rect">
          <a:avLst/>
        </a:prstGeom>
        <a:solidFill>
          <a:schemeClr val="lt1">
            <a:alpha val="90000"/>
            <a:hueOff val="0"/>
            <a:satOff val="0"/>
            <a:lumOff val="0"/>
            <a:alphaOff val="0"/>
          </a:schemeClr>
        </a:solidFill>
        <a:ln w="15875" cap="rnd" cmpd="sng" algn="ctr">
          <a:solidFill>
            <a:schemeClr val="accent2">
              <a:hueOff val="-1796981"/>
              <a:satOff val="12361"/>
              <a:lumOff val="13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3919" tIns="374904" rIns="50391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Unusual signs and symptoms</a:t>
          </a:r>
        </a:p>
        <a:p>
          <a:pPr marL="171450" lvl="1" indent="-171450" algn="l" defTabSz="800100">
            <a:lnSpc>
              <a:spcPct val="90000"/>
            </a:lnSpc>
            <a:spcBef>
              <a:spcPct val="0"/>
            </a:spcBef>
            <a:spcAft>
              <a:spcPct val="15000"/>
            </a:spcAft>
            <a:buChar char="•"/>
          </a:pPr>
          <a:r>
            <a:rPr lang="en-US" sz="1800" kern="1200"/>
            <a:t>Suspected secondary cause</a:t>
          </a:r>
        </a:p>
      </dsp:txBody>
      <dsp:txXfrm>
        <a:off x="0" y="2288640"/>
        <a:ext cx="6492875" cy="1048950"/>
      </dsp:txXfrm>
    </dsp:sp>
    <dsp:sp modelId="{A90C8C04-58EB-D244-A2DC-8B454A4AEB69}">
      <dsp:nvSpPr>
        <dsp:cNvPr id="0" name=""/>
        <dsp:cNvSpPr/>
      </dsp:nvSpPr>
      <dsp:spPr>
        <a:xfrm>
          <a:off x="324643" y="2022960"/>
          <a:ext cx="4545012" cy="531360"/>
        </a:xfrm>
        <a:prstGeom prst="roundRect">
          <a:avLst/>
        </a:prstGeom>
        <a:solidFill>
          <a:schemeClr val="accent2">
            <a:hueOff val="-1796981"/>
            <a:satOff val="12361"/>
            <a:lumOff val="137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00100">
            <a:lnSpc>
              <a:spcPct val="90000"/>
            </a:lnSpc>
            <a:spcBef>
              <a:spcPct val="0"/>
            </a:spcBef>
            <a:spcAft>
              <a:spcPct val="35000"/>
            </a:spcAft>
            <a:buNone/>
          </a:pPr>
          <a:r>
            <a:rPr lang="en-US" sz="1800" kern="1200"/>
            <a:t>Referral</a:t>
          </a:r>
        </a:p>
      </dsp:txBody>
      <dsp:txXfrm>
        <a:off x="350582" y="2048899"/>
        <a:ext cx="4493134" cy="479482"/>
      </dsp:txXfrm>
    </dsp:sp>
    <dsp:sp modelId="{A4A434B9-F72D-5143-8B05-FBF669D9A32E}">
      <dsp:nvSpPr>
        <dsp:cNvPr id="0" name=""/>
        <dsp:cNvSpPr/>
      </dsp:nvSpPr>
      <dsp:spPr>
        <a:xfrm>
          <a:off x="0" y="3700470"/>
          <a:ext cx="6492875" cy="1360800"/>
        </a:xfrm>
        <a:prstGeom prst="rect">
          <a:avLst/>
        </a:prstGeom>
        <a:solidFill>
          <a:schemeClr val="lt1">
            <a:alpha val="90000"/>
            <a:hueOff val="0"/>
            <a:satOff val="0"/>
            <a:lumOff val="0"/>
            <a:alphaOff val="0"/>
          </a:schemeClr>
        </a:solidFill>
        <a:ln w="15875" cap="rnd" cmpd="sng" algn="ctr">
          <a:solidFill>
            <a:schemeClr val="accent2">
              <a:hueOff val="-3593961"/>
              <a:satOff val="24722"/>
              <a:lumOff val="27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3919" tIns="374904" rIns="50391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Routine BP monitoring</a:t>
          </a:r>
        </a:p>
        <a:p>
          <a:pPr marL="171450" lvl="1" indent="-171450" algn="l" defTabSz="800100">
            <a:lnSpc>
              <a:spcPct val="90000"/>
            </a:lnSpc>
            <a:spcBef>
              <a:spcPct val="0"/>
            </a:spcBef>
            <a:spcAft>
              <a:spcPct val="15000"/>
            </a:spcAft>
            <a:buChar char="•"/>
          </a:pPr>
          <a:r>
            <a:rPr lang="en-US" sz="1800" kern="1200"/>
            <a:t>Proper BP measurement technique</a:t>
          </a:r>
        </a:p>
        <a:p>
          <a:pPr marL="171450" lvl="1" indent="-171450" algn="l" defTabSz="800100">
            <a:lnSpc>
              <a:spcPct val="90000"/>
            </a:lnSpc>
            <a:spcBef>
              <a:spcPct val="0"/>
            </a:spcBef>
            <a:spcAft>
              <a:spcPct val="15000"/>
            </a:spcAft>
            <a:buChar char="•"/>
          </a:pPr>
          <a:r>
            <a:rPr lang="en-US" sz="1800" kern="1200"/>
            <a:t>Encourage compliance</a:t>
          </a:r>
        </a:p>
      </dsp:txBody>
      <dsp:txXfrm>
        <a:off x="0" y="3700470"/>
        <a:ext cx="6492875" cy="1360800"/>
      </dsp:txXfrm>
    </dsp:sp>
    <dsp:sp modelId="{7046A66A-8806-2441-A50B-70F099348B3C}">
      <dsp:nvSpPr>
        <dsp:cNvPr id="0" name=""/>
        <dsp:cNvSpPr/>
      </dsp:nvSpPr>
      <dsp:spPr>
        <a:xfrm>
          <a:off x="324643" y="3434790"/>
          <a:ext cx="4545012" cy="531360"/>
        </a:xfrm>
        <a:prstGeom prst="roundRect">
          <a:avLst/>
        </a:prstGeom>
        <a:solidFill>
          <a:schemeClr val="accent2">
            <a:hueOff val="-3593961"/>
            <a:satOff val="24722"/>
            <a:lumOff val="274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00100">
            <a:lnSpc>
              <a:spcPct val="90000"/>
            </a:lnSpc>
            <a:spcBef>
              <a:spcPct val="0"/>
            </a:spcBef>
            <a:spcAft>
              <a:spcPct val="35000"/>
            </a:spcAft>
            <a:buNone/>
          </a:pPr>
          <a:r>
            <a:rPr lang="en-US" sz="1800" kern="1200"/>
            <a:t>Education</a:t>
          </a:r>
        </a:p>
      </dsp:txBody>
      <dsp:txXfrm>
        <a:off x="350582" y="3460729"/>
        <a:ext cx="4493134"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2E92AD-3E6C-4948-8470-CA88856B9FF8}" type="datetimeFigureOut">
              <a:rPr lang="en-US" smtClean="0"/>
              <a:t>3/14/2023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82CAA-87D3-4DE7-AD7C-CA86E85C5D35}" type="slidenum">
              <a:rPr lang="en-US" smtClean="0"/>
              <a:t>‹#›</a:t>
            </a:fld>
            <a:endParaRPr lang="en-US"/>
          </a:p>
        </p:txBody>
      </p:sp>
    </p:spTree>
    <p:extLst>
      <p:ext uri="{BB962C8B-B14F-4D97-AF65-F5344CB8AC3E}">
        <p14:creationId xmlns:p14="http://schemas.microsoft.com/office/powerpoint/2010/main" val="3103503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FE4086-B480-4692-8C35-06F76B1C6312}" type="slidenum">
              <a:rPr lang="en-US" smtClean="0"/>
              <a:t>1</a:t>
            </a:fld>
            <a:endParaRPr lang="en-US" dirty="0"/>
          </a:p>
        </p:txBody>
      </p:sp>
    </p:spTree>
    <p:extLst>
      <p:ext uri="{BB962C8B-B14F-4D97-AF65-F5344CB8AC3E}">
        <p14:creationId xmlns:p14="http://schemas.microsoft.com/office/powerpoint/2010/main" val="52222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10</a:t>
            </a:fld>
            <a:endParaRPr lang="en-US"/>
          </a:p>
        </p:txBody>
      </p:sp>
    </p:spTree>
    <p:extLst>
      <p:ext uri="{BB962C8B-B14F-4D97-AF65-F5344CB8AC3E}">
        <p14:creationId xmlns:p14="http://schemas.microsoft.com/office/powerpoint/2010/main" val="560130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11</a:t>
            </a:fld>
            <a:endParaRPr lang="en-US"/>
          </a:p>
        </p:txBody>
      </p:sp>
    </p:spTree>
    <p:extLst>
      <p:ext uri="{BB962C8B-B14F-4D97-AF65-F5344CB8AC3E}">
        <p14:creationId xmlns:p14="http://schemas.microsoft.com/office/powerpoint/2010/main" val="3538219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12</a:t>
            </a:fld>
            <a:endParaRPr lang="en-US"/>
          </a:p>
        </p:txBody>
      </p:sp>
    </p:spTree>
    <p:extLst>
      <p:ext uri="{BB962C8B-B14F-4D97-AF65-F5344CB8AC3E}">
        <p14:creationId xmlns:p14="http://schemas.microsoft.com/office/powerpoint/2010/main" val="344588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13</a:t>
            </a:fld>
            <a:endParaRPr lang="en-US"/>
          </a:p>
        </p:txBody>
      </p:sp>
    </p:spTree>
    <p:extLst>
      <p:ext uri="{BB962C8B-B14F-4D97-AF65-F5344CB8AC3E}">
        <p14:creationId xmlns:p14="http://schemas.microsoft.com/office/powerpoint/2010/main" val="228313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15</a:t>
            </a:fld>
            <a:endParaRPr lang="en-US"/>
          </a:p>
        </p:txBody>
      </p:sp>
    </p:spTree>
    <p:extLst>
      <p:ext uri="{BB962C8B-B14F-4D97-AF65-F5344CB8AC3E}">
        <p14:creationId xmlns:p14="http://schemas.microsoft.com/office/powerpoint/2010/main" val="2176412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16</a:t>
            </a:fld>
            <a:endParaRPr lang="en-US"/>
          </a:p>
        </p:txBody>
      </p:sp>
    </p:spTree>
    <p:extLst>
      <p:ext uri="{BB962C8B-B14F-4D97-AF65-F5344CB8AC3E}">
        <p14:creationId xmlns:p14="http://schemas.microsoft.com/office/powerpoint/2010/main" val="763287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17</a:t>
            </a:fld>
            <a:endParaRPr lang="en-US"/>
          </a:p>
        </p:txBody>
      </p:sp>
    </p:spTree>
    <p:extLst>
      <p:ext uri="{BB962C8B-B14F-4D97-AF65-F5344CB8AC3E}">
        <p14:creationId xmlns:p14="http://schemas.microsoft.com/office/powerpoint/2010/main" val="4095336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18</a:t>
            </a:fld>
            <a:endParaRPr lang="en-US"/>
          </a:p>
        </p:txBody>
      </p:sp>
    </p:spTree>
    <p:extLst>
      <p:ext uri="{BB962C8B-B14F-4D97-AF65-F5344CB8AC3E}">
        <p14:creationId xmlns:p14="http://schemas.microsoft.com/office/powerpoint/2010/main" val="209245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20</a:t>
            </a:fld>
            <a:endParaRPr lang="en-US"/>
          </a:p>
        </p:txBody>
      </p:sp>
    </p:spTree>
    <p:extLst>
      <p:ext uri="{BB962C8B-B14F-4D97-AF65-F5344CB8AC3E}">
        <p14:creationId xmlns:p14="http://schemas.microsoft.com/office/powerpoint/2010/main" val="2468158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21</a:t>
            </a:fld>
            <a:endParaRPr lang="en-US"/>
          </a:p>
        </p:txBody>
      </p:sp>
    </p:spTree>
    <p:extLst>
      <p:ext uri="{BB962C8B-B14F-4D97-AF65-F5344CB8AC3E}">
        <p14:creationId xmlns:p14="http://schemas.microsoft.com/office/powerpoint/2010/main" val="132922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D17D32C-92BE-4551-ACFC-1A8E8C7B59B7}" type="slidenum">
              <a:rPr lang="en-US" altLang="en-US">
                <a:latin typeface="Calibri" panose="020F0502020204030204" pitchFamily="34" charset="0"/>
              </a:rPr>
              <a:pPr/>
              <a:t>2</a:t>
            </a:fld>
            <a:endParaRPr lang="en-US" altLang="en-US">
              <a:latin typeface="Calibri" panose="020F0502020204030204" pitchFamily="34" charset="0"/>
            </a:endParaRPr>
          </a:p>
        </p:txBody>
      </p:sp>
    </p:spTree>
    <p:extLst>
      <p:ext uri="{BB962C8B-B14F-4D97-AF65-F5344CB8AC3E}">
        <p14:creationId xmlns:p14="http://schemas.microsoft.com/office/powerpoint/2010/main" val="2115106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32323"/>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7EE82CAA-87D3-4DE7-AD7C-CA86E85C5D35}" type="slidenum">
              <a:rPr lang="en-US" smtClean="0"/>
              <a:t>22</a:t>
            </a:fld>
            <a:endParaRPr lang="en-US"/>
          </a:p>
        </p:txBody>
      </p:sp>
    </p:spTree>
    <p:extLst>
      <p:ext uri="{BB962C8B-B14F-4D97-AF65-F5344CB8AC3E}">
        <p14:creationId xmlns:p14="http://schemas.microsoft.com/office/powerpoint/2010/main" val="3606118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32323"/>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323"/>
                </a:solidFill>
                <a:effectLst/>
                <a:latin typeface="Noto Sans" panose="020B0502040504020204" pitchFamily="34" charset="0"/>
              </a:rPr>
              <a:t> </a:t>
            </a:r>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23</a:t>
            </a:fld>
            <a:endParaRPr lang="en-US"/>
          </a:p>
        </p:txBody>
      </p:sp>
    </p:spTree>
    <p:extLst>
      <p:ext uri="{BB962C8B-B14F-4D97-AF65-F5344CB8AC3E}">
        <p14:creationId xmlns:p14="http://schemas.microsoft.com/office/powerpoint/2010/main" val="2563802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96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806F3AA-5DA7-46F0-A3B4-FDBB729D33E7}" type="slidenum">
              <a:rPr lang="en-US" altLang="en-US">
                <a:latin typeface="Calibri" panose="020F0502020204030204" pitchFamily="34" charset="0"/>
              </a:rPr>
              <a:pPr/>
              <a:t>24</a:t>
            </a:fld>
            <a:endParaRPr lang="en-US" altLang="en-US">
              <a:latin typeface="Calibri" panose="020F0502020204030204" pitchFamily="34" charset="0"/>
            </a:endParaRPr>
          </a:p>
        </p:txBody>
      </p:sp>
    </p:spTree>
    <p:extLst>
      <p:ext uri="{BB962C8B-B14F-4D97-AF65-F5344CB8AC3E}">
        <p14:creationId xmlns:p14="http://schemas.microsoft.com/office/powerpoint/2010/main" val="3047477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25</a:t>
            </a:fld>
            <a:endParaRPr lang="en-US"/>
          </a:p>
        </p:txBody>
      </p:sp>
    </p:spTree>
    <p:extLst>
      <p:ext uri="{BB962C8B-B14F-4D97-AF65-F5344CB8AC3E}">
        <p14:creationId xmlns:p14="http://schemas.microsoft.com/office/powerpoint/2010/main" val="430987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26</a:t>
            </a:fld>
            <a:endParaRPr lang="en-US"/>
          </a:p>
        </p:txBody>
      </p:sp>
    </p:spTree>
    <p:extLst>
      <p:ext uri="{BB962C8B-B14F-4D97-AF65-F5344CB8AC3E}">
        <p14:creationId xmlns:p14="http://schemas.microsoft.com/office/powerpoint/2010/main" val="3364167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27</a:t>
            </a:fld>
            <a:endParaRPr lang="en-US"/>
          </a:p>
        </p:txBody>
      </p:sp>
    </p:spTree>
    <p:extLst>
      <p:ext uri="{BB962C8B-B14F-4D97-AF65-F5344CB8AC3E}">
        <p14:creationId xmlns:p14="http://schemas.microsoft.com/office/powerpoint/2010/main" val="3236284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28</a:t>
            </a:fld>
            <a:endParaRPr lang="en-US"/>
          </a:p>
        </p:txBody>
      </p:sp>
    </p:spTree>
    <p:extLst>
      <p:ext uri="{BB962C8B-B14F-4D97-AF65-F5344CB8AC3E}">
        <p14:creationId xmlns:p14="http://schemas.microsoft.com/office/powerpoint/2010/main" val="1327461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29</a:t>
            </a:fld>
            <a:endParaRPr lang="en-US"/>
          </a:p>
        </p:txBody>
      </p:sp>
    </p:spTree>
    <p:extLst>
      <p:ext uri="{BB962C8B-B14F-4D97-AF65-F5344CB8AC3E}">
        <p14:creationId xmlns:p14="http://schemas.microsoft.com/office/powerpoint/2010/main" val="2095664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800" dirty="0"/>
          </a:p>
        </p:txBody>
      </p:sp>
      <p:sp>
        <p:nvSpPr>
          <p:cNvPr id="983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C33B51C-15EA-4868-977F-B846FB8B4D13}" type="slidenum">
              <a:rPr lang="en-US" altLang="en-US">
                <a:latin typeface="Calibri" panose="020F0502020204030204" pitchFamily="34" charset="0"/>
              </a:rPr>
              <a:pPr/>
              <a:t>30</a:t>
            </a:fld>
            <a:endParaRPr lang="en-US" altLang="en-US">
              <a:latin typeface="Calibri" panose="020F0502020204030204" pitchFamily="34" charset="0"/>
            </a:endParaRPr>
          </a:p>
        </p:txBody>
      </p:sp>
    </p:spTree>
    <p:extLst>
      <p:ext uri="{BB962C8B-B14F-4D97-AF65-F5344CB8AC3E}">
        <p14:creationId xmlns:p14="http://schemas.microsoft.com/office/powerpoint/2010/main" val="2723871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800" dirty="0"/>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652C2-0DED-4C72-BD10-A3A623D717FD}" type="slidenum">
              <a:rPr lang="en-US" altLang="en-US">
                <a:latin typeface="Calibri" panose="020F0502020204030204" pitchFamily="34" charset="0"/>
              </a:rPr>
              <a:pPr/>
              <a:t>31</a:t>
            </a:fld>
            <a:endParaRPr lang="en-US" altLang="en-US">
              <a:latin typeface="Calibri" panose="020F0502020204030204" pitchFamily="34" charset="0"/>
            </a:endParaRPr>
          </a:p>
        </p:txBody>
      </p:sp>
    </p:spTree>
    <p:extLst>
      <p:ext uri="{BB962C8B-B14F-4D97-AF65-F5344CB8AC3E}">
        <p14:creationId xmlns:p14="http://schemas.microsoft.com/office/powerpoint/2010/main" val="2183058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Topic</a:t>
            </a:r>
          </a:p>
        </p:txBody>
      </p:sp>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Slide </a:t>
            </a:r>
            <a:fld id="{8EDAE6A6-4E9C-4DA2-9234-8600F2EF37A5}" type="slidenum">
              <a:rPr lang="en-US" altLang="en-US">
                <a:latin typeface="Calibri" panose="020F0502020204030204" pitchFamily="34" charset="0"/>
                <a:ea typeface="ＭＳ Ｐゴシック" panose="020B0600070205080204" pitchFamily="34" charset="-128"/>
              </a:rPr>
              <a:pPr/>
              <a:t>3</a:t>
            </a:fld>
            <a:endParaRPr lang="en-US" altLang="en-US">
              <a:latin typeface="Calibri" panose="020F0502020204030204" pitchFamily="34" charset="0"/>
              <a:ea typeface="ＭＳ Ｐゴシック" panose="020B0600070205080204" pitchFamily="34" charset="-128"/>
            </a:endParaRPr>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xfrm>
            <a:off x="1066800" y="4343400"/>
            <a:ext cx="4724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spcBef>
                <a:spcPct val="0"/>
              </a:spcBef>
            </a:pPr>
            <a:endParaRPr lang="en-US" altLang="en-US" sz="1800" dirty="0"/>
          </a:p>
        </p:txBody>
      </p:sp>
    </p:spTree>
    <p:extLst>
      <p:ext uri="{BB962C8B-B14F-4D97-AF65-F5344CB8AC3E}">
        <p14:creationId xmlns:p14="http://schemas.microsoft.com/office/powerpoint/2010/main" val="1499373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32</a:t>
            </a:fld>
            <a:endParaRPr lang="en-US"/>
          </a:p>
        </p:txBody>
      </p:sp>
    </p:spTree>
    <p:extLst>
      <p:ext uri="{BB962C8B-B14F-4D97-AF65-F5344CB8AC3E}">
        <p14:creationId xmlns:p14="http://schemas.microsoft.com/office/powerpoint/2010/main" val="3664009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Topic</a:t>
            </a:r>
          </a:p>
        </p:txBody>
      </p:sp>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Slide </a:t>
            </a:r>
            <a:fld id="{A4C36100-6040-43C5-A41D-42E27635305D}" type="slidenum">
              <a:rPr lang="en-US" altLang="en-US">
                <a:latin typeface="Calibri" panose="020F0502020204030204" pitchFamily="34" charset="0"/>
                <a:ea typeface="ＭＳ Ｐゴシック" panose="020B0600070205080204" pitchFamily="34" charset="-128"/>
              </a:rPr>
              <a:pPr/>
              <a:t>33</a:t>
            </a:fld>
            <a:endParaRPr lang="en-US" altLang="en-US">
              <a:latin typeface="Calibri" panose="020F0502020204030204" pitchFamily="34" charset="0"/>
              <a:ea typeface="ＭＳ Ｐゴシック" panose="020B0600070205080204" pitchFamily="34" charset="-128"/>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xfrm>
            <a:off x="1066800" y="4343400"/>
            <a:ext cx="4724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800" i="1" dirty="0"/>
          </a:p>
        </p:txBody>
      </p:sp>
    </p:spTree>
    <p:extLst>
      <p:ext uri="{BB962C8B-B14F-4D97-AF65-F5344CB8AC3E}">
        <p14:creationId xmlns:p14="http://schemas.microsoft.com/office/powerpoint/2010/main" val="2918428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34</a:t>
            </a:fld>
            <a:endParaRPr lang="en-US"/>
          </a:p>
        </p:txBody>
      </p:sp>
    </p:spTree>
    <p:extLst>
      <p:ext uri="{BB962C8B-B14F-4D97-AF65-F5344CB8AC3E}">
        <p14:creationId xmlns:p14="http://schemas.microsoft.com/office/powerpoint/2010/main" val="4040552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35</a:t>
            </a:fld>
            <a:endParaRPr lang="en-US"/>
          </a:p>
        </p:txBody>
      </p:sp>
    </p:spTree>
    <p:extLst>
      <p:ext uri="{BB962C8B-B14F-4D97-AF65-F5344CB8AC3E}">
        <p14:creationId xmlns:p14="http://schemas.microsoft.com/office/powerpoint/2010/main" val="2154657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Topic</a:t>
            </a:r>
          </a:p>
        </p:txBody>
      </p:sp>
      <p:sp>
        <p:nvSpPr>
          <p:cNvPr id="26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Slide </a:t>
            </a:r>
            <a:fld id="{23613FD4-1F1E-4974-BDB7-132B715F72C7}" type="slidenum">
              <a:rPr lang="en-US" altLang="en-US">
                <a:latin typeface="Calibri" panose="020F0502020204030204" pitchFamily="34" charset="0"/>
                <a:ea typeface="ＭＳ Ｐゴシック" panose="020B0600070205080204" pitchFamily="34" charset="-128"/>
              </a:rPr>
              <a:pPr/>
              <a:t>36</a:t>
            </a:fld>
            <a:endParaRPr lang="en-US" altLang="en-US">
              <a:latin typeface="Calibri" panose="020F0502020204030204" pitchFamily="34" charset="0"/>
              <a:ea typeface="ＭＳ Ｐゴシック" panose="020B0600070205080204" pitchFamily="34"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p:cNvSpPr>
            <a:spLocks noGrp="1" noChangeArrowheads="1"/>
          </p:cNvSpPr>
          <p:nvPr>
            <p:ph type="body" idx="1"/>
          </p:nvPr>
        </p:nvSpPr>
        <p:spPr bwMode="auto">
          <a:xfrm>
            <a:off x="1066800" y="4343400"/>
            <a:ext cx="4724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z="1800" dirty="0"/>
          </a:p>
        </p:txBody>
      </p:sp>
    </p:spTree>
    <p:extLst>
      <p:ext uri="{BB962C8B-B14F-4D97-AF65-F5344CB8AC3E}">
        <p14:creationId xmlns:p14="http://schemas.microsoft.com/office/powerpoint/2010/main" val="35918754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37</a:t>
            </a:fld>
            <a:endParaRPr lang="en-US"/>
          </a:p>
        </p:txBody>
      </p:sp>
    </p:spTree>
    <p:extLst>
      <p:ext uri="{BB962C8B-B14F-4D97-AF65-F5344CB8AC3E}">
        <p14:creationId xmlns:p14="http://schemas.microsoft.com/office/powerpoint/2010/main" val="3345662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Topic</a:t>
            </a:r>
          </a:p>
        </p:txBody>
      </p:sp>
      <p:sp>
        <p:nvSpPr>
          <p:cNvPr id="49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Slide </a:t>
            </a:r>
            <a:fld id="{B8D3F3D1-727B-4494-8013-E0B4C31E4EE6}" type="slidenum">
              <a:rPr lang="en-US" altLang="en-US">
                <a:latin typeface="Calibri" panose="020F0502020204030204" pitchFamily="34" charset="0"/>
                <a:ea typeface="ＭＳ Ｐゴシック" panose="020B0600070205080204" pitchFamily="34" charset="-128"/>
              </a:rPr>
              <a:pPr/>
              <a:t>38</a:t>
            </a:fld>
            <a:endParaRPr lang="en-US" altLang="en-US">
              <a:latin typeface="Calibri" panose="020F0502020204030204" pitchFamily="34" charset="0"/>
              <a:ea typeface="ＭＳ Ｐゴシック" panose="020B0600070205080204" pitchFamily="34" charset="-128"/>
            </a:endParaRPr>
          </a:p>
        </p:txBody>
      </p:sp>
      <p:sp>
        <p:nvSpPr>
          <p:cNvPr id="491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xfrm>
            <a:off x="1066800" y="4343400"/>
            <a:ext cx="4724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spcBef>
                <a:spcPct val="0"/>
              </a:spcBef>
              <a:buFontTx/>
              <a:buNone/>
            </a:pPr>
            <a:endParaRPr lang="en-US" altLang="en-US" sz="1800" baseline="0" dirty="0"/>
          </a:p>
        </p:txBody>
      </p:sp>
    </p:spTree>
    <p:extLst>
      <p:ext uri="{BB962C8B-B14F-4D97-AF65-F5344CB8AC3E}">
        <p14:creationId xmlns:p14="http://schemas.microsoft.com/office/powerpoint/2010/main" val="1609868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Topic</a:t>
            </a:r>
          </a:p>
        </p:txBody>
      </p:sp>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Slide </a:t>
            </a:r>
            <a:fld id="{5A8B372C-E710-43D5-930E-3B46EB5F89CB}" type="slidenum">
              <a:rPr lang="en-US" altLang="en-US">
                <a:latin typeface="Calibri" panose="020F0502020204030204" pitchFamily="34" charset="0"/>
                <a:ea typeface="ＭＳ Ｐゴシック" panose="020B0600070205080204" pitchFamily="34" charset="-128"/>
              </a:rPr>
              <a:pPr/>
              <a:t>39</a:t>
            </a:fld>
            <a:endParaRPr lang="en-US" altLang="en-US">
              <a:latin typeface="Calibri" panose="020F0502020204030204" pitchFamily="34" charset="0"/>
              <a:ea typeface="ＭＳ Ｐゴシック" panose="020B0600070205080204" pitchFamily="34" charset="-128"/>
            </a:endParaRPr>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xfrm>
            <a:off x="1000125" y="4343400"/>
            <a:ext cx="4867275" cy="441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800" dirty="0"/>
          </a:p>
        </p:txBody>
      </p:sp>
    </p:spTree>
    <p:extLst>
      <p:ext uri="{BB962C8B-B14F-4D97-AF65-F5344CB8AC3E}">
        <p14:creationId xmlns:p14="http://schemas.microsoft.com/office/powerpoint/2010/main" val="1334716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Topic</a:t>
            </a:r>
          </a:p>
        </p:txBody>
      </p:sp>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Slide </a:t>
            </a:r>
            <a:fld id="{5A8B372C-E710-43D5-930E-3B46EB5F89CB}" type="slidenum">
              <a:rPr lang="en-US" altLang="en-US">
                <a:latin typeface="Calibri" panose="020F0502020204030204" pitchFamily="34" charset="0"/>
                <a:ea typeface="ＭＳ Ｐゴシック" panose="020B0600070205080204" pitchFamily="34" charset="-128"/>
              </a:rPr>
              <a:pPr/>
              <a:t>40</a:t>
            </a:fld>
            <a:endParaRPr lang="en-US" altLang="en-US">
              <a:latin typeface="Calibri" panose="020F0502020204030204" pitchFamily="34" charset="0"/>
              <a:ea typeface="ＭＳ Ｐゴシック" panose="020B0600070205080204" pitchFamily="34" charset="-128"/>
            </a:endParaRPr>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xfrm>
            <a:off x="1000125" y="4343400"/>
            <a:ext cx="4867275" cy="441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800" dirty="0"/>
          </a:p>
        </p:txBody>
      </p:sp>
    </p:spTree>
    <p:extLst>
      <p:ext uri="{BB962C8B-B14F-4D97-AF65-F5344CB8AC3E}">
        <p14:creationId xmlns:p14="http://schemas.microsoft.com/office/powerpoint/2010/main" val="265753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E90D7-75A3-4C65-B3F6-386696CA1AE5}" type="slidenum">
              <a:rPr lang="en-US" altLang="en-US" smtClean="0"/>
              <a:pPr/>
              <a:t>41</a:t>
            </a:fld>
            <a:endParaRPr lang="en-US" altLang="en-US"/>
          </a:p>
        </p:txBody>
      </p:sp>
    </p:spTree>
    <p:extLst>
      <p:ext uri="{BB962C8B-B14F-4D97-AF65-F5344CB8AC3E}">
        <p14:creationId xmlns:p14="http://schemas.microsoft.com/office/powerpoint/2010/main" val="1695260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Topic</a:t>
            </a:r>
          </a:p>
        </p:txBody>
      </p:sp>
      <p:sp>
        <p:nvSpPr>
          <p:cNvPr id="122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Slide </a:t>
            </a:r>
            <a:fld id="{66D2AC91-BB53-4D13-842F-B6EAFDB16DE0}" type="slidenum">
              <a:rPr lang="en-US" altLang="en-US">
                <a:latin typeface="Calibri" panose="020F0502020204030204" pitchFamily="34" charset="0"/>
                <a:ea typeface="ＭＳ Ｐゴシック" panose="020B0600070205080204" pitchFamily="34" charset="-128"/>
              </a:rPr>
              <a:pPr/>
              <a:t>4</a:t>
            </a:fld>
            <a:endParaRPr lang="en-US" altLang="en-US">
              <a:latin typeface="Calibri" panose="020F0502020204030204" pitchFamily="34" charset="0"/>
              <a:ea typeface="ＭＳ Ｐゴシック" panose="020B0600070205080204" pitchFamily="34" charset="-128"/>
            </a:endParaRPr>
          </a:p>
        </p:txBody>
      </p:sp>
      <p:sp>
        <p:nvSpPr>
          <p:cNvPr id="122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2" name="Rectangle 3"/>
          <p:cNvSpPr>
            <a:spLocks noGrp="1" noChangeArrowheads="1"/>
          </p:cNvSpPr>
          <p:nvPr>
            <p:ph type="body" idx="1"/>
          </p:nvPr>
        </p:nvSpPr>
        <p:spPr bwMode="auto">
          <a:xfrm>
            <a:off x="1066800" y="4343400"/>
            <a:ext cx="4724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z="1800" dirty="0"/>
          </a:p>
        </p:txBody>
      </p:sp>
    </p:spTree>
    <p:extLst>
      <p:ext uri="{BB962C8B-B14F-4D97-AF65-F5344CB8AC3E}">
        <p14:creationId xmlns:p14="http://schemas.microsoft.com/office/powerpoint/2010/main" val="1227808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solidFill>
                  <a:srgbClr val="000000"/>
                </a:solidFill>
                <a:latin typeface="Calibri" panose="020F0502020204030204" pitchFamily="34" charset="0"/>
                <a:ea typeface="ＭＳ Ｐゴシック" panose="020B0600070205080204" pitchFamily="34" charset="-128"/>
              </a:rPr>
              <a:t>Topic</a:t>
            </a:r>
          </a:p>
        </p:txBody>
      </p:sp>
      <p:sp>
        <p:nvSpPr>
          <p:cNvPr id="36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solidFill>
                  <a:srgbClr val="000000"/>
                </a:solidFill>
                <a:latin typeface="Calibri" panose="020F0502020204030204" pitchFamily="34" charset="0"/>
                <a:ea typeface="ＭＳ Ｐゴシック" panose="020B0600070205080204" pitchFamily="34" charset="-128"/>
              </a:rPr>
              <a:t>Slide </a:t>
            </a:r>
            <a:fld id="{D0A9212F-DB48-4AB9-8560-3A97EE61B233}" type="slidenum">
              <a:rPr lang="en-US" altLang="en-US">
                <a:solidFill>
                  <a:srgbClr val="000000"/>
                </a:solidFill>
                <a:latin typeface="Calibri" panose="020F0502020204030204" pitchFamily="34" charset="0"/>
                <a:ea typeface="ＭＳ Ｐゴシック" panose="020B0600070205080204" pitchFamily="34" charset="-128"/>
              </a:rPr>
              <a:pPr/>
              <a:t>42</a:t>
            </a:fld>
            <a:endParaRPr lang="en-US" altLang="en-US">
              <a:solidFill>
                <a:srgbClr val="000000"/>
              </a:solidFill>
              <a:latin typeface="Calibri" panose="020F0502020204030204" pitchFamily="34" charset="0"/>
              <a:ea typeface="ＭＳ Ｐゴシック" panose="020B0600070205080204" pitchFamily="34"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p:cNvSpPr>
            <a:spLocks noGrp="1" noChangeArrowheads="1"/>
          </p:cNvSpPr>
          <p:nvPr>
            <p:ph type="body" idx="1"/>
          </p:nvPr>
        </p:nvSpPr>
        <p:spPr bwMode="auto">
          <a:xfrm>
            <a:off x="1066800" y="4343400"/>
            <a:ext cx="4724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70000"/>
              </a:spcBef>
            </a:pPr>
            <a:endParaRPr lang="en-US" altLang="en-US" sz="1800" dirty="0"/>
          </a:p>
        </p:txBody>
      </p:sp>
    </p:spTree>
    <p:extLst>
      <p:ext uri="{BB962C8B-B14F-4D97-AF65-F5344CB8AC3E}">
        <p14:creationId xmlns:p14="http://schemas.microsoft.com/office/powerpoint/2010/main" val="1203307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43</a:t>
            </a:fld>
            <a:endParaRPr lang="en-US"/>
          </a:p>
        </p:txBody>
      </p:sp>
    </p:spTree>
    <p:extLst>
      <p:ext uri="{BB962C8B-B14F-4D97-AF65-F5344CB8AC3E}">
        <p14:creationId xmlns:p14="http://schemas.microsoft.com/office/powerpoint/2010/main" val="3062588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44</a:t>
            </a:fld>
            <a:endParaRPr lang="en-US"/>
          </a:p>
        </p:txBody>
      </p:sp>
    </p:spTree>
    <p:extLst>
      <p:ext uri="{BB962C8B-B14F-4D97-AF65-F5344CB8AC3E}">
        <p14:creationId xmlns:p14="http://schemas.microsoft.com/office/powerpoint/2010/main" val="4080564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Topic</a:t>
            </a:r>
          </a:p>
        </p:txBody>
      </p:sp>
      <p:sp>
        <p:nvSpPr>
          <p:cNvPr id="38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Slide </a:t>
            </a:r>
            <a:fld id="{8151D7B1-606D-466C-B7A3-B6D3A719FC9D}" type="slidenum">
              <a:rPr lang="en-US" altLang="en-US">
                <a:latin typeface="Calibri" panose="020F0502020204030204" pitchFamily="34" charset="0"/>
                <a:ea typeface="ＭＳ Ｐゴシック" panose="020B0600070205080204" pitchFamily="34" charset="-128"/>
              </a:rPr>
              <a:pPr/>
              <a:t>45</a:t>
            </a:fld>
            <a:endParaRPr lang="en-US" altLang="en-US">
              <a:latin typeface="Calibri" panose="020F0502020204030204" pitchFamily="34" charset="0"/>
              <a:ea typeface="ＭＳ Ｐゴシック" panose="020B0600070205080204" pitchFamily="34"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p:cNvSpPr>
            <a:spLocks noGrp="1" noChangeArrowheads="1"/>
          </p:cNvSpPr>
          <p:nvPr>
            <p:ph type="body" idx="1"/>
          </p:nvPr>
        </p:nvSpPr>
        <p:spPr bwMode="auto">
          <a:xfrm>
            <a:off x="1066800" y="4343400"/>
            <a:ext cx="4724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800" dirty="0"/>
          </a:p>
        </p:txBody>
      </p:sp>
    </p:spTree>
    <p:extLst>
      <p:ext uri="{BB962C8B-B14F-4D97-AF65-F5344CB8AC3E}">
        <p14:creationId xmlns:p14="http://schemas.microsoft.com/office/powerpoint/2010/main" val="1890004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46</a:t>
            </a:fld>
            <a:endParaRPr lang="en-US"/>
          </a:p>
        </p:txBody>
      </p:sp>
    </p:spTree>
    <p:extLst>
      <p:ext uri="{BB962C8B-B14F-4D97-AF65-F5344CB8AC3E}">
        <p14:creationId xmlns:p14="http://schemas.microsoft.com/office/powerpoint/2010/main" val="1122177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47</a:t>
            </a:fld>
            <a:endParaRPr lang="en-US"/>
          </a:p>
        </p:txBody>
      </p:sp>
    </p:spTree>
    <p:extLst>
      <p:ext uri="{BB962C8B-B14F-4D97-AF65-F5344CB8AC3E}">
        <p14:creationId xmlns:p14="http://schemas.microsoft.com/office/powerpoint/2010/main" val="3844954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800" baseline="0" dirty="0"/>
          </a:p>
          <a:p>
            <a:endParaRPr lang="en-US" altLang="en-US" sz="1800" dirty="0"/>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D4AE7EE-6859-4C97-A74E-38A729353E03}" type="slidenum">
              <a:rPr lang="en-US" altLang="en-US">
                <a:latin typeface="Calibri" panose="020F0502020204030204" pitchFamily="34" charset="0"/>
              </a:rPr>
              <a:pPr/>
              <a:t>48</a:t>
            </a:fld>
            <a:endParaRPr lang="en-US" altLang="en-US">
              <a:latin typeface="Calibri" panose="020F0502020204030204" pitchFamily="34" charset="0"/>
            </a:endParaRPr>
          </a:p>
        </p:txBody>
      </p:sp>
    </p:spTree>
    <p:extLst>
      <p:ext uri="{BB962C8B-B14F-4D97-AF65-F5344CB8AC3E}">
        <p14:creationId xmlns:p14="http://schemas.microsoft.com/office/powerpoint/2010/main" val="2533379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49</a:t>
            </a:fld>
            <a:endParaRPr lang="en-US"/>
          </a:p>
        </p:txBody>
      </p:sp>
    </p:spTree>
    <p:extLst>
      <p:ext uri="{BB962C8B-B14F-4D97-AF65-F5344CB8AC3E}">
        <p14:creationId xmlns:p14="http://schemas.microsoft.com/office/powerpoint/2010/main" val="6066702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50</a:t>
            </a:fld>
            <a:endParaRPr lang="en-US"/>
          </a:p>
        </p:txBody>
      </p:sp>
    </p:spTree>
    <p:extLst>
      <p:ext uri="{BB962C8B-B14F-4D97-AF65-F5344CB8AC3E}">
        <p14:creationId xmlns:p14="http://schemas.microsoft.com/office/powerpoint/2010/main" val="39730936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51</a:t>
            </a:fld>
            <a:endParaRPr lang="en-US"/>
          </a:p>
        </p:txBody>
      </p:sp>
    </p:spTree>
    <p:extLst>
      <p:ext uri="{BB962C8B-B14F-4D97-AF65-F5344CB8AC3E}">
        <p14:creationId xmlns:p14="http://schemas.microsoft.com/office/powerpoint/2010/main" val="3812708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Topic</a:t>
            </a:r>
          </a:p>
        </p:txBody>
      </p:sp>
      <p:sp>
        <p:nvSpPr>
          <p:cNvPr id="143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Slide </a:t>
            </a:r>
            <a:fld id="{968D3F86-FFB0-42EF-B5B9-C3636381192B}" type="slidenum">
              <a:rPr lang="en-US" altLang="en-US">
                <a:latin typeface="Calibri" panose="020F0502020204030204" pitchFamily="34" charset="0"/>
                <a:ea typeface="ＭＳ Ｐゴシック" panose="020B0600070205080204" pitchFamily="34" charset="-128"/>
              </a:rPr>
              <a:pPr/>
              <a:t>5</a:t>
            </a:fld>
            <a:endParaRPr lang="en-US" altLang="en-US">
              <a:latin typeface="Calibri" panose="020F0502020204030204" pitchFamily="34" charset="0"/>
              <a:ea typeface="ＭＳ Ｐゴシック" panose="020B0600070205080204" pitchFamily="34" charset="-128"/>
            </a:endParaRPr>
          </a:p>
        </p:txBody>
      </p:sp>
      <p:sp>
        <p:nvSpPr>
          <p:cNvPr id="14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Tree>
    <p:extLst>
      <p:ext uri="{BB962C8B-B14F-4D97-AF65-F5344CB8AC3E}">
        <p14:creationId xmlns:p14="http://schemas.microsoft.com/office/powerpoint/2010/main" val="245672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800" dirty="0"/>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EC8D3F-96A5-4F9E-8A06-A4D0A21015FB}" type="slidenum">
              <a:rPr lang="en-US" altLang="en-US">
                <a:latin typeface="Calibri" panose="020F0502020204030204" pitchFamily="34" charset="0"/>
              </a:rPr>
              <a:pPr/>
              <a:t>52</a:t>
            </a:fld>
            <a:endParaRPr lang="en-US" altLang="en-US">
              <a:latin typeface="Calibri" panose="020F0502020204030204" pitchFamily="34" charset="0"/>
            </a:endParaRPr>
          </a:p>
        </p:txBody>
      </p:sp>
    </p:spTree>
    <p:extLst>
      <p:ext uri="{BB962C8B-B14F-4D97-AF65-F5344CB8AC3E}">
        <p14:creationId xmlns:p14="http://schemas.microsoft.com/office/powerpoint/2010/main" val="92010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solidFill>
                  <a:srgbClr val="000000"/>
                </a:solidFill>
                <a:latin typeface="Times New Roman" panose="02020603050405020304" pitchFamily="18" charset="0"/>
              </a:rPr>
              <a:t>Topic</a:t>
            </a:r>
          </a:p>
        </p:txBody>
      </p:sp>
      <p:sp>
        <p:nvSpPr>
          <p:cNvPr id="75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solidFill>
                  <a:srgbClr val="000000"/>
                </a:solidFill>
                <a:latin typeface="Times New Roman" panose="02020603050405020304" pitchFamily="18" charset="0"/>
              </a:rPr>
              <a:t>Slide </a:t>
            </a:r>
            <a:fld id="{A4350632-D3FF-4680-9759-20C17E2C4B7F}" type="slidenum">
              <a:rPr lang="en-US" altLang="en-US">
                <a:solidFill>
                  <a:srgbClr val="000000"/>
                </a:solidFill>
                <a:latin typeface="Times New Roman" panose="02020603050405020304" pitchFamily="18" charset="0"/>
              </a:rPr>
              <a:pPr>
                <a:spcBef>
                  <a:spcPct val="0"/>
                </a:spcBef>
              </a:pPr>
              <a:t>53</a:t>
            </a:fld>
            <a:endParaRPr lang="en-US" altLang="en-US">
              <a:solidFill>
                <a:srgbClr val="000000"/>
              </a:solidFill>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p:cNvSpPr>
            <a:spLocks noGrp="1" noChangeArrowheads="1"/>
          </p:cNvSpPr>
          <p:nvPr>
            <p:ph type="body" idx="1"/>
          </p:nvPr>
        </p:nvSpPr>
        <p:spPr bwMode="auto">
          <a:xfrm>
            <a:off x="1066800" y="4343400"/>
            <a:ext cx="4800600" cy="419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Tree>
    <p:extLst>
      <p:ext uri="{BB962C8B-B14F-4D97-AF65-F5344CB8AC3E}">
        <p14:creationId xmlns:p14="http://schemas.microsoft.com/office/powerpoint/2010/main" val="7289312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solidFill>
                  <a:srgbClr val="000000"/>
                </a:solidFill>
                <a:latin typeface="Times New Roman" panose="02020603050405020304" pitchFamily="18" charset="0"/>
              </a:rPr>
              <a:t>Topic</a:t>
            </a:r>
          </a:p>
        </p:txBody>
      </p:sp>
      <p:sp>
        <p:nvSpPr>
          <p:cNvPr id="5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solidFill>
                  <a:srgbClr val="000000"/>
                </a:solidFill>
                <a:latin typeface="Times New Roman" panose="02020603050405020304" pitchFamily="18" charset="0"/>
              </a:rPr>
              <a:t>Slide </a:t>
            </a:r>
            <a:fld id="{0FFE124E-5448-4B22-BC0C-F088F73B9B06}" type="slidenum">
              <a:rPr lang="en-US" altLang="en-US">
                <a:solidFill>
                  <a:srgbClr val="000000"/>
                </a:solidFill>
                <a:latin typeface="Times New Roman" panose="02020603050405020304" pitchFamily="18" charset="0"/>
              </a:rPr>
              <a:pPr>
                <a:spcBef>
                  <a:spcPct val="0"/>
                </a:spcBef>
              </a:pPr>
              <a:t>54</a:t>
            </a:fld>
            <a:endParaRPr lang="en-US" altLang="en-US">
              <a:solidFill>
                <a:srgbClr val="000000"/>
              </a:solidFill>
              <a:latin typeface="Times New Roman" panose="02020603050405020304" pitchFamily="18" charset="0"/>
            </a:endParaRPr>
          </a:p>
        </p:txBody>
      </p:sp>
      <p:sp>
        <p:nvSpPr>
          <p:cNvPr id="55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p:cNvSpPr>
            <a:spLocks noGrp="1" noChangeArrowheads="1"/>
          </p:cNvSpPr>
          <p:nvPr>
            <p:ph type="body" idx="1"/>
          </p:nvPr>
        </p:nvSpPr>
        <p:spPr bwMode="auto">
          <a:xfrm>
            <a:off x="1066800" y="4343400"/>
            <a:ext cx="4648200" cy="419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69863" indent="-169863" eaLnBrk="1" hangingPunct="1">
              <a:buFontTx/>
              <a:buChar char="•"/>
            </a:pPr>
            <a:endParaRPr lang="en-US" altLang="en-US" sz="1800" dirty="0"/>
          </a:p>
        </p:txBody>
      </p:sp>
    </p:spTree>
    <p:extLst>
      <p:ext uri="{BB962C8B-B14F-4D97-AF65-F5344CB8AC3E}">
        <p14:creationId xmlns:p14="http://schemas.microsoft.com/office/powerpoint/2010/main" val="3354920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55</a:t>
            </a:fld>
            <a:endParaRPr lang="en-US"/>
          </a:p>
        </p:txBody>
      </p:sp>
    </p:spTree>
    <p:extLst>
      <p:ext uri="{BB962C8B-B14F-4D97-AF65-F5344CB8AC3E}">
        <p14:creationId xmlns:p14="http://schemas.microsoft.com/office/powerpoint/2010/main" val="551224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800" dirty="0"/>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BFEAFA7-572F-4A7E-9CE3-D682C3400E55}" type="slidenum">
              <a:rPr lang="en-US" altLang="en-US">
                <a:latin typeface="Calibri" panose="020F0502020204030204" pitchFamily="34" charset="0"/>
              </a:rPr>
              <a:pPr/>
              <a:t>56</a:t>
            </a:fld>
            <a:endParaRPr lang="en-US" altLang="en-US">
              <a:latin typeface="Calibri" panose="020F0502020204030204" pitchFamily="34" charset="0"/>
            </a:endParaRPr>
          </a:p>
        </p:txBody>
      </p:sp>
    </p:spTree>
    <p:extLst>
      <p:ext uri="{BB962C8B-B14F-4D97-AF65-F5344CB8AC3E}">
        <p14:creationId xmlns:p14="http://schemas.microsoft.com/office/powerpoint/2010/main" val="181018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57</a:t>
            </a:fld>
            <a:endParaRPr lang="en-US"/>
          </a:p>
        </p:txBody>
      </p:sp>
    </p:spTree>
    <p:extLst>
      <p:ext uri="{BB962C8B-B14F-4D97-AF65-F5344CB8AC3E}">
        <p14:creationId xmlns:p14="http://schemas.microsoft.com/office/powerpoint/2010/main" val="7331515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58</a:t>
            </a:fld>
            <a:endParaRPr lang="en-US"/>
          </a:p>
        </p:txBody>
      </p:sp>
    </p:spTree>
    <p:extLst>
      <p:ext uri="{BB962C8B-B14F-4D97-AF65-F5344CB8AC3E}">
        <p14:creationId xmlns:p14="http://schemas.microsoft.com/office/powerpoint/2010/main" val="15555738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7475" indent="-117475" eaLnBrk="1" hangingPunct="1">
              <a:buFontTx/>
              <a:buChar char="•"/>
            </a:pPr>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59</a:t>
            </a:fld>
            <a:endParaRPr lang="en-US"/>
          </a:p>
        </p:txBody>
      </p:sp>
    </p:spTree>
    <p:extLst>
      <p:ext uri="{BB962C8B-B14F-4D97-AF65-F5344CB8AC3E}">
        <p14:creationId xmlns:p14="http://schemas.microsoft.com/office/powerpoint/2010/main" val="4110728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60</a:t>
            </a:fld>
            <a:endParaRPr lang="en-US"/>
          </a:p>
        </p:txBody>
      </p:sp>
    </p:spTree>
    <p:extLst>
      <p:ext uri="{BB962C8B-B14F-4D97-AF65-F5344CB8AC3E}">
        <p14:creationId xmlns:p14="http://schemas.microsoft.com/office/powerpoint/2010/main" val="25034303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61</a:t>
            </a:fld>
            <a:endParaRPr lang="en-US"/>
          </a:p>
        </p:txBody>
      </p:sp>
    </p:spTree>
    <p:extLst>
      <p:ext uri="{BB962C8B-B14F-4D97-AF65-F5344CB8AC3E}">
        <p14:creationId xmlns:p14="http://schemas.microsoft.com/office/powerpoint/2010/main" val="3931180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Topic</a:t>
            </a:r>
          </a:p>
        </p:txBody>
      </p:sp>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ea typeface="ＭＳ Ｐゴシック" panose="020B0600070205080204" pitchFamily="34" charset="-128"/>
              </a:rPr>
              <a:t>Slide </a:t>
            </a:r>
            <a:fld id="{9A043FA6-D112-4E70-82C2-3854F6706A71}" type="slidenum">
              <a:rPr lang="en-US" altLang="en-US">
                <a:latin typeface="Calibri" panose="020F0502020204030204" pitchFamily="34" charset="0"/>
                <a:ea typeface="ＭＳ Ｐゴシック" panose="020B0600070205080204" pitchFamily="34" charset="-128"/>
              </a:rPr>
              <a:pPr/>
              <a:t>6</a:t>
            </a:fld>
            <a:endParaRPr lang="en-US" altLang="en-US">
              <a:latin typeface="Calibri" panose="020F0502020204030204" pitchFamily="34" charset="0"/>
              <a:ea typeface="ＭＳ Ｐゴシック" panose="020B0600070205080204" pitchFamily="34" charset="-128"/>
            </a:endParaRPr>
          </a:p>
        </p:txBody>
      </p:sp>
      <p:sp>
        <p:nvSpPr>
          <p:cNvPr id="16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p:cNvSpPr>
            <a:spLocks noGrp="1" noChangeArrowheads="1"/>
          </p:cNvSpPr>
          <p:nvPr>
            <p:ph type="body" idx="1"/>
          </p:nvPr>
        </p:nvSpPr>
        <p:spPr bwMode="auto">
          <a:xfrm>
            <a:off x="1066800" y="4267200"/>
            <a:ext cx="4724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z="1800" dirty="0"/>
          </a:p>
        </p:txBody>
      </p:sp>
    </p:spTree>
    <p:extLst>
      <p:ext uri="{BB962C8B-B14F-4D97-AF65-F5344CB8AC3E}">
        <p14:creationId xmlns:p14="http://schemas.microsoft.com/office/powerpoint/2010/main" val="966672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62</a:t>
            </a:fld>
            <a:endParaRPr lang="en-US"/>
          </a:p>
        </p:txBody>
      </p:sp>
    </p:spTree>
    <p:extLst>
      <p:ext uri="{BB962C8B-B14F-4D97-AF65-F5344CB8AC3E}">
        <p14:creationId xmlns:p14="http://schemas.microsoft.com/office/powerpoint/2010/main" val="252391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63</a:t>
            </a:fld>
            <a:endParaRPr lang="en-US"/>
          </a:p>
        </p:txBody>
      </p:sp>
    </p:spTree>
    <p:extLst>
      <p:ext uri="{BB962C8B-B14F-4D97-AF65-F5344CB8AC3E}">
        <p14:creationId xmlns:p14="http://schemas.microsoft.com/office/powerpoint/2010/main" val="18466360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64</a:t>
            </a:fld>
            <a:endParaRPr lang="en-US"/>
          </a:p>
        </p:txBody>
      </p:sp>
    </p:spTree>
    <p:extLst>
      <p:ext uri="{BB962C8B-B14F-4D97-AF65-F5344CB8AC3E}">
        <p14:creationId xmlns:p14="http://schemas.microsoft.com/office/powerpoint/2010/main" val="18291643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65</a:t>
            </a:fld>
            <a:endParaRPr lang="en-US"/>
          </a:p>
        </p:txBody>
      </p:sp>
    </p:spTree>
    <p:extLst>
      <p:ext uri="{BB962C8B-B14F-4D97-AF65-F5344CB8AC3E}">
        <p14:creationId xmlns:p14="http://schemas.microsoft.com/office/powerpoint/2010/main" val="35119297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66</a:t>
            </a:fld>
            <a:endParaRPr lang="en-US"/>
          </a:p>
        </p:txBody>
      </p:sp>
    </p:spTree>
    <p:extLst>
      <p:ext uri="{BB962C8B-B14F-4D97-AF65-F5344CB8AC3E}">
        <p14:creationId xmlns:p14="http://schemas.microsoft.com/office/powerpoint/2010/main" val="33017598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67</a:t>
            </a:fld>
            <a:endParaRPr lang="en-US"/>
          </a:p>
        </p:txBody>
      </p:sp>
    </p:spTree>
    <p:extLst>
      <p:ext uri="{BB962C8B-B14F-4D97-AF65-F5344CB8AC3E}">
        <p14:creationId xmlns:p14="http://schemas.microsoft.com/office/powerpoint/2010/main" val="3874652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68</a:t>
            </a:fld>
            <a:endParaRPr lang="en-US"/>
          </a:p>
        </p:txBody>
      </p:sp>
    </p:spTree>
    <p:extLst>
      <p:ext uri="{BB962C8B-B14F-4D97-AF65-F5344CB8AC3E}">
        <p14:creationId xmlns:p14="http://schemas.microsoft.com/office/powerpoint/2010/main" val="14462738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69</a:t>
            </a:fld>
            <a:endParaRPr lang="en-US"/>
          </a:p>
        </p:txBody>
      </p:sp>
    </p:spTree>
    <p:extLst>
      <p:ext uri="{BB962C8B-B14F-4D97-AF65-F5344CB8AC3E}">
        <p14:creationId xmlns:p14="http://schemas.microsoft.com/office/powerpoint/2010/main" val="40116672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70</a:t>
            </a:fld>
            <a:endParaRPr lang="en-US"/>
          </a:p>
        </p:txBody>
      </p:sp>
    </p:spTree>
    <p:extLst>
      <p:ext uri="{BB962C8B-B14F-4D97-AF65-F5344CB8AC3E}">
        <p14:creationId xmlns:p14="http://schemas.microsoft.com/office/powerpoint/2010/main" val="3167550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56565"/>
                </a:solidFill>
                <a:effectLst/>
                <a:latin typeface="Lato" panose="020F0502020204030203" pitchFamily="34" charset="0"/>
              </a:rPr>
              <a:t> </a:t>
            </a:r>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71</a:t>
            </a:fld>
            <a:endParaRPr lang="en-US"/>
          </a:p>
        </p:txBody>
      </p:sp>
    </p:spTree>
    <p:extLst>
      <p:ext uri="{BB962C8B-B14F-4D97-AF65-F5344CB8AC3E}">
        <p14:creationId xmlns:p14="http://schemas.microsoft.com/office/powerpoint/2010/main" val="15350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800" dirty="0"/>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BFEBA37-A767-4955-A13E-4E319AAA2961}" type="slidenum">
              <a:rPr lang="en-US" altLang="en-US">
                <a:latin typeface="Calibri" panose="020F0502020204030204" pitchFamily="34" charset="0"/>
              </a:rPr>
              <a:pPr/>
              <a:t>7</a:t>
            </a:fld>
            <a:endParaRPr lang="en-US" altLang="en-US">
              <a:latin typeface="Calibri" panose="020F0502020204030204" pitchFamily="34" charset="0"/>
            </a:endParaRPr>
          </a:p>
        </p:txBody>
      </p:sp>
    </p:spTree>
    <p:extLst>
      <p:ext uri="{BB962C8B-B14F-4D97-AF65-F5344CB8AC3E}">
        <p14:creationId xmlns:p14="http://schemas.microsoft.com/office/powerpoint/2010/main" val="16956842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72</a:t>
            </a:fld>
            <a:endParaRPr lang="en-US"/>
          </a:p>
        </p:txBody>
      </p:sp>
    </p:spTree>
    <p:extLst>
      <p:ext uri="{BB962C8B-B14F-4D97-AF65-F5344CB8AC3E}">
        <p14:creationId xmlns:p14="http://schemas.microsoft.com/office/powerpoint/2010/main" val="27239511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73</a:t>
            </a:fld>
            <a:endParaRPr lang="en-US"/>
          </a:p>
        </p:txBody>
      </p:sp>
    </p:spTree>
    <p:extLst>
      <p:ext uri="{BB962C8B-B14F-4D97-AF65-F5344CB8AC3E}">
        <p14:creationId xmlns:p14="http://schemas.microsoft.com/office/powerpoint/2010/main" val="11015902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74</a:t>
            </a:fld>
            <a:endParaRPr lang="en-US"/>
          </a:p>
        </p:txBody>
      </p:sp>
    </p:spTree>
    <p:extLst>
      <p:ext uri="{BB962C8B-B14F-4D97-AF65-F5344CB8AC3E}">
        <p14:creationId xmlns:p14="http://schemas.microsoft.com/office/powerpoint/2010/main" val="16146173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E82CAA-87D3-4DE7-AD7C-CA86E85C5D35}" type="slidenum">
              <a:rPr lang="en-US" smtClean="0"/>
              <a:t>75</a:t>
            </a:fld>
            <a:endParaRPr lang="en-US"/>
          </a:p>
        </p:txBody>
      </p:sp>
    </p:spTree>
    <p:extLst>
      <p:ext uri="{BB962C8B-B14F-4D97-AF65-F5344CB8AC3E}">
        <p14:creationId xmlns:p14="http://schemas.microsoft.com/office/powerpoint/2010/main" val="35484235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76</a:t>
            </a:fld>
            <a:endParaRPr lang="en-US"/>
          </a:p>
        </p:txBody>
      </p:sp>
    </p:spTree>
    <p:extLst>
      <p:ext uri="{BB962C8B-B14F-4D97-AF65-F5344CB8AC3E}">
        <p14:creationId xmlns:p14="http://schemas.microsoft.com/office/powerpoint/2010/main" val="20762274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E2EC9D-9192-4E10-9DF9-6166817CFDE3}" type="slidenum">
              <a:rPr lang="en-US" smtClean="0"/>
              <a:t>77</a:t>
            </a:fld>
            <a:endParaRPr lang="en-US"/>
          </a:p>
        </p:txBody>
      </p:sp>
    </p:spTree>
    <p:extLst>
      <p:ext uri="{BB962C8B-B14F-4D97-AF65-F5344CB8AC3E}">
        <p14:creationId xmlns:p14="http://schemas.microsoft.com/office/powerpoint/2010/main" val="12213469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78</a:t>
            </a:fld>
            <a:endParaRPr lang="en-US"/>
          </a:p>
        </p:txBody>
      </p:sp>
    </p:spTree>
    <p:extLst>
      <p:ext uri="{BB962C8B-B14F-4D97-AF65-F5344CB8AC3E}">
        <p14:creationId xmlns:p14="http://schemas.microsoft.com/office/powerpoint/2010/main" val="8140494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DC243C-11A7-47CC-BAB4-04D9E77BB4FF}" type="slidenum">
              <a:rPr lang="en-US" altLang="en-US">
                <a:latin typeface="Calibri" panose="020F0502020204030204" pitchFamily="34" charset="0"/>
              </a:rPr>
              <a:pPr/>
              <a:t>79</a:t>
            </a:fld>
            <a:endParaRPr lang="en-US" altLang="en-US">
              <a:latin typeface="Calibri" panose="020F0502020204030204" pitchFamily="34" charset="0"/>
            </a:endParaRPr>
          </a:p>
        </p:txBody>
      </p:sp>
    </p:spTree>
    <p:extLst>
      <p:ext uri="{BB962C8B-B14F-4D97-AF65-F5344CB8AC3E}">
        <p14:creationId xmlns:p14="http://schemas.microsoft.com/office/powerpoint/2010/main" val="26192965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 </a:t>
            </a:r>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82</a:t>
            </a:fld>
            <a:endParaRPr lang="en-US"/>
          </a:p>
        </p:txBody>
      </p:sp>
    </p:spTree>
    <p:extLst>
      <p:ext uri="{BB962C8B-B14F-4D97-AF65-F5344CB8AC3E}">
        <p14:creationId xmlns:p14="http://schemas.microsoft.com/office/powerpoint/2010/main" val="36460033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83</a:t>
            </a:fld>
            <a:endParaRPr lang="en-US"/>
          </a:p>
        </p:txBody>
      </p:sp>
    </p:spTree>
    <p:extLst>
      <p:ext uri="{BB962C8B-B14F-4D97-AF65-F5344CB8AC3E}">
        <p14:creationId xmlns:p14="http://schemas.microsoft.com/office/powerpoint/2010/main" val="273601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E82CAA-87D3-4DE7-AD7C-CA86E85C5D35}" type="slidenum">
              <a:rPr lang="en-US" smtClean="0"/>
              <a:t>8</a:t>
            </a:fld>
            <a:endParaRPr lang="en-US"/>
          </a:p>
        </p:txBody>
      </p:sp>
    </p:spTree>
    <p:extLst>
      <p:ext uri="{BB962C8B-B14F-4D97-AF65-F5344CB8AC3E}">
        <p14:creationId xmlns:p14="http://schemas.microsoft.com/office/powerpoint/2010/main" val="16522633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85</a:t>
            </a:fld>
            <a:endParaRPr lang="en-US"/>
          </a:p>
        </p:txBody>
      </p:sp>
    </p:spTree>
    <p:extLst>
      <p:ext uri="{BB962C8B-B14F-4D97-AF65-F5344CB8AC3E}">
        <p14:creationId xmlns:p14="http://schemas.microsoft.com/office/powerpoint/2010/main" val="7270645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86</a:t>
            </a:fld>
            <a:endParaRPr lang="en-US"/>
          </a:p>
        </p:txBody>
      </p:sp>
    </p:spTree>
    <p:extLst>
      <p:ext uri="{BB962C8B-B14F-4D97-AF65-F5344CB8AC3E}">
        <p14:creationId xmlns:p14="http://schemas.microsoft.com/office/powerpoint/2010/main" val="8201902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87</a:t>
            </a:fld>
            <a:endParaRPr lang="en-US"/>
          </a:p>
        </p:txBody>
      </p:sp>
    </p:spTree>
    <p:extLst>
      <p:ext uri="{BB962C8B-B14F-4D97-AF65-F5344CB8AC3E}">
        <p14:creationId xmlns:p14="http://schemas.microsoft.com/office/powerpoint/2010/main" val="25758377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88</a:t>
            </a:fld>
            <a:endParaRPr lang="en-US"/>
          </a:p>
        </p:txBody>
      </p:sp>
    </p:spTree>
    <p:extLst>
      <p:ext uri="{BB962C8B-B14F-4D97-AF65-F5344CB8AC3E}">
        <p14:creationId xmlns:p14="http://schemas.microsoft.com/office/powerpoint/2010/main" val="35445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E82CAA-87D3-4DE7-AD7C-CA86E85C5D35}" type="slidenum">
              <a:rPr lang="en-US" smtClean="0"/>
              <a:t>9</a:t>
            </a:fld>
            <a:endParaRPr lang="en-US"/>
          </a:p>
        </p:txBody>
      </p:sp>
    </p:spTree>
    <p:extLst>
      <p:ext uri="{BB962C8B-B14F-4D97-AF65-F5344CB8AC3E}">
        <p14:creationId xmlns:p14="http://schemas.microsoft.com/office/powerpoint/2010/main" val="114685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6090F9-095D-4469-88D4-0F914655E7FE}" type="datetimeFigureOut">
              <a:rPr lang="en-US" smtClean="0"/>
              <a:t>3/14/2023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108046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26090F9-095D-4469-88D4-0F914655E7FE}"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2888449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6090F9-095D-4469-88D4-0F914655E7F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4292356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6090F9-095D-4469-88D4-0F914655E7F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937572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6090F9-095D-4469-88D4-0F914655E7F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1315611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6090F9-095D-4469-88D4-0F914655E7F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3789672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6090F9-095D-4469-88D4-0F914655E7F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3993843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6090F9-095D-4469-88D4-0F914655E7F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2929924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6090F9-095D-4469-88D4-0F914655E7F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51564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990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343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343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6360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ltLang="en-US"/>
          </a:p>
          <a:p>
            <a:r>
              <a:rPr lang="en-US" altLang="en-US"/>
              <a:t>Slide </a:t>
            </a:r>
            <a:fld id="{E93A4C8C-522B-4942-834C-F90DDFCA0F32}" type="slidenum">
              <a:rPr lang="en-US" altLang="en-US"/>
              <a:pPr/>
              <a:t>‹#›</a:t>
            </a:fld>
            <a:endParaRPr lang="en-US" altLang="en-US"/>
          </a:p>
        </p:txBody>
      </p:sp>
    </p:spTree>
    <p:extLst>
      <p:ext uri="{BB962C8B-B14F-4D97-AF65-F5344CB8AC3E}">
        <p14:creationId xmlns:p14="http://schemas.microsoft.com/office/powerpoint/2010/main" val="83403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Chapter and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41869E-85CB-468F-AD73-E3321DCB9D06}"/>
              </a:ext>
            </a:extLst>
          </p:cNvPr>
          <p:cNvSpPr/>
          <p:nvPr userDrawn="1"/>
        </p:nvSpPr>
        <p:spPr>
          <a:xfrm>
            <a:off x="0" y="6356350"/>
            <a:ext cx="12192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6" name="Date Placeholder 3">
            <a:extLst>
              <a:ext uri="{FF2B5EF4-FFF2-40B4-BE49-F238E27FC236}">
                <a16:creationId xmlns:a16="http://schemas.microsoft.com/office/drawing/2014/main" id="{A7F240A0-F942-4BBA-93C8-9911702D7876}"/>
              </a:ext>
            </a:extLst>
          </p:cNvPr>
          <p:cNvSpPr txBox="1">
            <a:spLocks/>
          </p:cNvSpPr>
          <p:nvPr userDrawn="1"/>
        </p:nvSpPr>
        <p:spPr>
          <a:xfrm>
            <a:off x="135468" y="6470651"/>
            <a:ext cx="3230033" cy="365125"/>
          </a:xfrm>
          <a:prstGeom prst="rect">
            <a:avLst/>
          </a:prstGeom>
        </p:spPr>
        <p:txBody>
          <a:bodyPr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b="1" dirty="0">
                <a:solidFill>
                  <a:srgbClr val="585858"/>
                </a:solidFill>
              </a:rPr>
              <a:t>Copyright ©2019 F.A. Davis Company</a:t>
            </a:r>
          </a:p>
        </p:txBody>
      </p:sp>
      <p:pic>
        <p:nvPicPr>
          <p:cNvPr id="7" name="Picture 13">
            <a:extLst>
              <a:ext uri="{FF2B5EF4-FFF2-40B4-BE49-F238E27FC236}">
                <a16:creationId xmlns:a16="http://schemas.microsoft.com/office/drawing/2014/main" id="{43D9FE56-950E-40C2-A2D2-BE8F88E7F156}"/>
              </a:ext>
            </a:extLst>
          </p:cNvPr>
          <p:cNvPicPr>
            <a:picLocks noChangeAspect="1"/>
          </p:cNvPicPr>
          <p:nvPr userDrawn="1"/>
        </p:nvPicPr>
        <p:blipFill>
          <a:blip r:embed="rId2">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0636251" y="6492876"/>
            <a:ext cx="134196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CB5698A6-39BF-47BB-BCCA-D6CC486B1FD0}"/>
              </a:ext>
            </a:extLst>
          </p:cNvPr>
          <p:cNvSpPr/>
          <p:nvPr userDrawn="1"/>
        </p:nvSpPr>
        <p:spPr>
          <a:xfrm>
            <a:off x="0" y="4729163"/>
            <a:ext cx="12192000" cy="1708150"/>
          </a:xfrm>
          <a:prstGeom prst="rect">
            <a:avLst/>
          </a:prstGeom>
          <a:solidFill>
            <a:srgbClr val="2880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cxnSp>
        <p:nvCxnSpPr>
          <p:cNvPr id="9" name="Straight Connector 8">
            <a:extLst>
              <a:ext uri="{FF2B5EF4-FFF2-40B4-BE49-F238E27FC236}">
                <a16:creationId xmlns:a16="http://schemas.microsoft.com/office/drawing/2014/main" id="{BA84A9B1-8478-4713-8BDD-5469FDE6FEA6}"/>
              </a:ext>
            </a:extLst>
          </p:cNvPr>
          <p:cNvCxnSpPr/>
          <p:nvPr userDrawn="1"/>
        </p:nvCxnSpPr>
        <p:spPr>
          <a:xfrm>
            <a:off x="0" y="4729163"/>
            <a:ext cx="12192000" cy="0"/>
          </a:xfrm>
          <a:prstGeom prst="line">
            <a:avLst/>
          </a:prstGeom>
          <a:ln w="50800">
            <a:solidFill>
              <a:srgbClr val="D99C21"/>
            </a:solidFill>
          </a:ln>
        </p:spPr>
        <p:style>
          <a:lnRef idx="1">
            <a:schemeClr val="accent1"/>
          </a:lnRef>
          <a:fillRef idx="0">
            <a:schemeClr val="accent1"/>
          </a:fillRef>
          <a:effectRef idx="0">
            <a:schemeClr val="accent1"/>
          </a:effectRef>
          <a:fontRef idx="minor">
            <a:schemeClr val="tx1"/>
          </a:fontRef>
        </p:style>
      </p:cxnSp>
      <p:pic>
        <p:nvPicPr>
          <p:cNvPr id="10" name="Picture 23">
            <a:extLst>
              <a:ext uri="{FF2B5EF4-FFF2-40B4-BE49-F238E27FC236}">
                <a16:creationId xmlns:a16="http://schemas.microsoft.com/office/drawing/2014/main" id="{34164D4F-C83B-4ABA-977C-FD48E90A160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426201"/>
            <a:ext cx="12225867"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Placeholder 3"/>
          <p:cNvSpPr>
            <a:spLocks noGrp="1"/>
          </p:cNvSpPr>
          <p:nvPr>
            <p:ph type="pic" sz="quarter" idx="14"/>
          </p:nvPr>
        </p:nvSpPr>
        <p:spPr>
          <a:xfrm>
            <a:off x="508000" y="1143000"/>
            <a:ext cx="3454400" cy="3568700"/>
          </a:xfrm>
        </p:spPr>
        <p:txBody>
          <a:bodyPr/>
          <a:lstStyle/>
          <a:p>
            <a:pPr lvl="0"/>
            <a:r>
              <a:rPr lang="en-US" noProof="0" dirty="0"/>
              <a:t>Click icon to add picture</a:t>
            </a:r>
          </a:p>
        </p:txBody>
      </p:sp>
      <p:sp>
        <p:nvSpPr>
          <p:cNvPr id="14" name="Title 1"/>
          <p:cNvSpPr>
            <a:spLocks noGrp="1"/>
          </p:cNvSpPr>
          <p:nvPr>
            <p:ph type="title"/>
          </p:nvPr>
        </p:nvSpPr>
        <p:spPr>
          <a:xfrm>
            <a:off x="3975509" y="2604185"/>
            <a:ext cx="8216491" cy="646331"/>
          </a:xfrm>
          <a:noFill/>
          <a:ln>
            <a:noFill/>
          </a:ln>
        </p:spPr>
        <p:txBody>
          <a:bodyPr>
            <a:spAutoFit/>
          </a:bodyPr>
          <a:lstStyle>
            <a:lvl1pPr>
              <a:defRPr lang="en-US" sz="3600" dirty="0">
                <a:solidFill>
                  <a:schemeClr val="tx1">
                    <a:lumMod val="75000"/>
                  </a:schemeClr>
                </a:solidFill>
              </a:defRPr>
            </a:lvl1pPr>
          </a:lstStyle>
          <a:p>
            <a:pPr lvl="0"/>
            <a:r>
              <a:rPr lang="en-US" dirty="0"/>
              <a:t>Click to edit Master title style</a:t>
            </a:r>
          </a:p>
        </p:txBody>
      </p:sp>
    </p:spTree>
    <p:extLst>
      <p:ext uri="{BB962C8B-B14F-4D97-AF65-F5344CB8AC3E}">
        <p14:creationId xmlns:p14="http://schemas.microsoft.com/office/powerpoint/2010/main" val="1575140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6090F9-095D-4469-88D4-0F914655E7F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2772373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extBox 1"/>
          <p:cNvSpPr txBox="1"/>
          <p:nvPr userDrawn="1"/>
        </p:nvSpPr>
        <p:spPr>
          <a:xfrm>
            <a:off x="203201" y="6477001"/>
            <a:ext cx="1077539" cy="246221"/>
          </a:xfrm>
          <a:prstGeom prst="rect">
            <a:avLst/>
          </a:prstGeom>
          <a:noFill/>
        </p:spPr>
        <p:txBody>
          <a:bodyPr wrap="none" rtlCol="0">
            <a:spAutoFit/>
          </a:bodyPr>
          <a:lstStyle/>
          <a:p>
            <a:r>
              <a:rPr lang="en-US" sz="1000" dirty="0"/>
              <a:t>Copyrights apply</a:t>
            </a:r>
          </a:p>
        </p:txBody>
      </p:sp>
    </p:spTree>
    <p:extLst>
      <p:ext uri="{BB962C8B-B14F-4D97-AF65-F5344CB8AC3E}">
        <p14:creationId xmlns:p14="http://schemas.microsoft.com/office/powerpoint/2010/main" val="399357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6090F9-095D-4469-88D4-0F914655E7F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1625104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6090F9-095D-4469-88D4-0F914655E7FE}"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1732769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6090F9-095D-4469-88D4-0F914655E7FE}" type="datetimeFigureOut">
              <a:rPr lang="en-US" smtClean="0"/>
              <a:t>3/14/2023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3712279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6090F9-095D-4469-88D4-0F914655E7FE}" type="datetimeFigureOut">
              <a:rPr lang="en-US" smtClean="0"/>
              <a:t>3/14/2023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4098793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6090F9-095D-4469-88D4-0F914655E7FE}" type="datetimeFigureOut">
              <a:rPr lang="en-US" smtClean="0"/>
              <a:t>3/14/2023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3652064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26090F9-095D-4469-88D4-0F914655E7FE}"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2752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26090F9-095D-4469-88D4-0F914655E7FE}"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76957-8498-46A9-A1BC-CBCC647E593F}" type="slidenum">
              <a:rPr lang="en-US" smtClean="0"/>
              <a:t>‹#›</a:t>
            </a:fld>
            <a:endParaRPr lang="en-US"/>
          </a:p>
        </p:txBody>
      </p:sp>
    </p:spTree>
    <p:extLst>
      <p:ext uri="{BB962C8B-B14F-4D97-AF65-F5344CB8AC3E}">
        <p14:creationId xmlns:p14="http://schemas.microsoft.com/office/powerpoint/2010/main" val="3862162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26090F9-095D-4469-88D4-0F914655E7FE}" type="datetimeFigureOut">
              <a:rPr lang="en-US" smtClean="0"/>
              <a:t>3/14/2023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176957-8498-46A9-A1BC-CBCC647E593F}" type="slidenum">
              <a:rPr lang="en-US" smtClean="0"/>
              <a:t>‹#›</a:t>
            </a:fld>
            <a:endParaRPr lang="en-US"/>
          </a:p>
        </p:txBody>
      </p:sp>
    </p:spTree>
    <p:extLst>
      <p:ext uri="{BB962C8B-B14F-4D97-AF65-F5344CB8AC3E}">
        <p14:creationId xmlns:p14="http://schemas.microsoft.com/office/powerpoint/2010/main" val="730327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c.org/guidelines/hubs/high-blood-pressur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notesSlide" Target="../notesSlides/notesSlide3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9.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8.xml"/><Relationship Id="rId7" Type="http://schemas.openxmlformats.org/officeDocument/2006/relationships/image" Target="../media/image1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42.xml"/><Relationship Id="rId5" Type="http://schemas.openxmlformats.org/officeDocument/2006/relationships/slideLayout" Target="../slideLayouts/slideLayout9.xml"/><Relationship Id="rId4" Type="http://schemas.openxmlformats.org/officeDocument/2006/relationships/tags" Target="../tags/tag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5minuteconsult.com/collectioncontent/186852"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5minuteconsult.com/collectioncontent/185799"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5minuteconsult.com/collectioncontent/186697"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CDD28E-8B6A-4259-B116-5471C581B03F}"/>
              </a:ext>
            </a:extLst>
          </p:cNvPr>
          <p:cNvSpPr>
            <a:spLocks noGrp="1"/>
          </p:cNvSpPr>
          <p:nvPr>
            <p:ph type="title"/>
          </p:nvPr>
        </p:nvSpPr>
        <p:spPr>
          <a:xfrm>
            <a:off x="4752109" y="309139"/>
            <a:ext cx="6324600" cy="4093428"/>
          </a:xfrm>
        </p:spPr>
        <p:txBody>
          <a:bodyPr/>
          <a:lstStyle/>
          <a:p>
            <a:pPr algn="r">
              <a:defRPr/>
            </a:pPr>
            <a:r>
              <a:rPr altLang="en-US" sz="3200" dirty="0"/>
              <a:t>Assigned readings </a:t>
            </a:r>
            <a:br>
              <a:rPr altLang="en-US" sz="3200" dirty="0"/>
            </a:br>
            <a:r>
              <a:rPr lang="en-US" altLang="en-US" sz="3200" dirty="0"/>
              <a:t>(see course outline)</a:t>
            </a:r>
            <a:br>
              <a:rPr lang="en-US" altLang="en-US" sz="3200" dirty="0"/>
            </a:br>
            <a:r>
              <a:rPr lang="en-US" altLang="en-US" sz="3200" dirty="0"/>
              <a:t>Common Cardiovascular disorders in the elderly</a:t>
            </a:r>
            <a:br>
              <a:rPr lang="en-US" altLang="en-US" sz="3200" dirty="0"/>
            </a:br>
            <a:r>
              <a:rPr lang="en-US" sz="1800" dirty="0">
                <a:effectLst/>
                <a:latin typeface="Times New Roman" panose="02020603050405020304" pitchFamily="18" charset="0"/>
                <a:ea typeface="Times New Roman" panose="02020603050405020304" pitchFamily="18" charset="0"/>
              </a:rPr>
              <a:t>Chapter: 7 (chest pain)</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Chapter 10: CV disorders                   </a:t>
            </a:r>
            <a:br>
              <a:rPr altLang="en-US" sz="3200" dirty="0"/>
            </a:br>
            <a:br>
              <a:rPr sz="3200" dirty="0"/>
            </a:br>
            <a:r>
              <a:rPr sz="3200" dirty="0"/>
              <a:t>Revised and updated Dr. Delacroix 2023</a:t>
            </a:r>
          </a:p>
        </p:txBody>
      </p:sp>
      <p:pic>
        <p:nvPicPr>
          <p:cNvPr id="5" name="Picture Placeholder 4" descr="Book cover for APN in the Care of Older Adults, Third Edition.">
            <a:extLst>
              <a:ext uri="{FF2B5EF4-FFF2-40B4-BE49-F238E27FC236}">
                <a16:creationId xmlns:a16="http://schemas.microsoft.com/office/drawing/2014/main" id="{22D58B4F-C9F2-3C53-B30C-17E83941BA4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0085" b="10085"/>
          <a:stretch/>
        </p:blipFill>
        <p:spPr>
          <a:xfrm>
            <a:off x="518391" y="1018309"/>
            <a:ext cx="3454400" cy="3568700"/>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082" y="0"/>
            <a:ext cx="10018713" cy="718457"/>
          </a:xfrm>
        </p:spPr>
        <p:txBody>
          <a:bodyPr/>
          <a:lstStyle/>
          <a:p>
            <a:r>
              <a:rPr lang="en-US" dirty="0"/>
              <a:t>HTN: Risk factors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6244" y="718457"/>
            <a:ext cx="8979456" cy="5993787"/>
          </a:xfrm>
        </p:spPr>
      </p:pic>
    </p:spTree>
    <p:extLst>
      <p:ext uri="{BB962C8B-B14F-4D97-AF65-F5344CB8AC3E}">
        <p14:creationId xmlns:p14="http://schemas.microsoft.com/office/powerpoint/2010/main" val="2761909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3848099" y="0"/>
            <a:ext cx="4760259" cy="6858000"/>
          </a:xfrm>
          <a:prstGeom prst="rect">
            <a:avLst/>
          </a:prstGeom>
        </p:spPr>
      </p:pic>
    </p:spTree>
    <p:extLst>
      <p:ext uri="{BB962C8B-B14F-4D97-AF65-F5344CB8AC3E}">
        <p14:creationId xmlns:p14="http://schemas.microsoft.com/office/powerpoint/2010/main" val="404644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3898900" y="0"/>
            <a:ext cx="4652682" cy="6858000"/>
          </a:xfrm>
          <a:prstGeom prst="rect">
            <a:avLst/>
          </a:prstGeom>
        </p:spPr>
      </p:pic>
    </p:spTree>
    <p:extLst>
      <p:ext uri="{BB962C8B-B14F-4D97-AF65-F5344CB8AC3E}">
        <p14:creationId xmlns:p14="http://schemas.microsoft.com/office/powerpoint/2010/main" val="3612784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954FE-D04A-A744-4F02-197AEF85EC52}"/>
              </a:ext>
            </a:extLst>
          </p:cNvPr>
          <p:cNvSpPr>
            <a:spLocks noGrp="1"/>
          </p:cNvSpPr>
          <p:nvPr>
            <p:ph type="title"/>
          </p:nvPr>
        </p:nvSpPr>
        <p:spPr/>
        <p:txBody>
          <a:bodyPr/>
          <a:lstStyle/>
          <a:p>
            <a:r>
              <a:rPr lang="en-US" dirty="0"/>
              <a:t>Diagnosing</a:t>
            </a:r>
          </a:p>
        </p:txBody>
      </p:sp>
      <p:sp>
        <p:nvSpPr>
          <p:cNvPr id="3" name="Content Placeholder 2">
            <a:extLst>
              <a:ext uri="{FF2B5EF4-FFF2-40B4-BE49-F238E27FC236}">
                <a16:creationId xmlns:a16="http://schemas.microsoft.com/office/drawing/2014/main" id="{3C34BC5E-72DF-2D5F-571A-762038FA4BC6}"/>
              </a:ext>
            </a:extLst>
          </p:cNvPr>
          <p:cNvSpPr>
            <a:spLocks noGrp="1"/>
          </p:cNvSpPr>
          <p:nvPr>
            <p:ph idx="1"/>
          </p:nvPr>
        </p:nvSpPr>
        <p:spPr/>
        <p:txBody>
          <a:bodyPr/>
          <a:lstStyle/>
          <a:p>
            <a:r>
              <a:rPr lang="en-US" dirty="0"/>
              <a:t>All adults 18 years and older without known HTN should be screened for elevated BP (USPSTF et al., 2021). </a:t>
            </a:r>
          </a:p>
          <a:p>
            <a:r>
              <a:rPr lang="en-US" dirty="0"/>
              <a:t>To diagnose HTN the provider should use an average of two or more readings obtained on two or more occasions Out of office BP measurements (ambulatory or home BP monitoring) are recommended to confirm the diagnosis of HTN before starting treatment</a:t>
            </a:r>
          </a:p>
          <a:p>
            <a:pPr lvl="6"/>
            <a:r>
              <a:rPr lang="en-US" dirty="0"/>
              <a:t>(USPSTF et al., 2021).</a:t>
            </a:r>
          </a:p>
        </p:txBody>
      </p:sp>
    </p:spTree>
    <p:extLst>
      <p:ext uri="{BB962C8B-B14F-4D97-AF65-F5344CB8AC3E}">
        <p14:creationId xmlns:p14="http://schemas.microsoft.com/office/powerpoint/2010/main" val="3111127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597" y="2697480"/>
            <a:ext cx="10018713" cy="1752599"/>
          </a:xfrm>
        </p:spPr>
        <p:txBody>
          <a:bodyPr>
            <a:normAutofit fontScale="90000"/>
          </a:bodyPr>
          <a:lstStyle/>
          <a:p>
            <a:r>
              <a:rPr lang="en-US" dirty="0"/>
              <a:t>JNC8, ACC/AHA guidelines…. OMG! Confusion </a:t>
            </a:r>
            <a:r>
              <a:rPr lang="en-US" dirty="0" err="1"/>
              <a:t>confusion</a:t>
            </a:r>
            <a:br>
              <a:rPr lang="en-US" dirty="0"/>
            </a:br>
            <a:r>
              <a:rPr lang="en-US" dirty="0"/>
              <a:t>Updates in 2023 after years of resistance, primary care is slowly abandoning JNC8 guidelines and adopting the ACC/AHA 2017 guidelines</a:t>
            </a:r>
          </a:p>
        </p:txBody>
      </p:sp>
    </p:spTree>
    <p:extLst>
      <p:ext uri="{BB962C8B-B14F-4D97-AF65-F5344CB8AC3E}">
        <p14:creationId xmlns:p14="http://schemas.microsoft.com/office/powerpoint/2010/main" val="166013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American Academy of Nurse practitioners </a:t>
            </a:r>
            <a:br>
              <a:rPr lang="en-US" b="1" dirty="0"/>
            </a:br>
            <a:r>
              <a:rPr lang="en-US" b="1" dirty="0"/>
              <a:t>2017 ACC/AHA and JNC-8 hypertension guidelines</a:t>
            </a:r>
            <a:br>
              <a:rPr lang="en-US" b="1" dirty="0"/>
            </a:br>
            <a:endParaRPr lang="en-US" dirty="0"/>
          </a:p>
        </p:txBody>
      </p:sp>
      <p:sp>
        <p:nvSpPr>
          <p:cNvPr id="3" name="Content Placeholder 2"/>
          <p:cNvSpPr>
            <a:spLocks noGrp="1"/>
          </p:cNvSpPr>
          <p:nvPr>
            <p:ph idx="1"/>
          </p:nvPr>
        </p:nvSpPr>
        <p:spPr>
          <a:xfrm>
            <a:off x="1484310" y="1807535"/>
            <a:ext cx="10018713" cy="3983665"/>
          </a:xfrm>
        </p:spPr>
        <p:txBody>
          <a:bodyPr>
            <a:normAutofit/>
          </a:bodyPr>
          <a:lstStyle/>
          <a:p>
            <a:pPr marL="0" indent="0">
              <a:buNone/>
            </a:pPr>
            <a:r>
              <a:rPr lang="en-US" dirty="0"/>
              <a:t>FYI: September 2018 - The </a:t>
            </a:r>
            <a:r>
              <a:rPr lang="en-US" u="sng" dirty="0">
                <a:hlinkClick r:id="rId3"/>
              </a:rPr>
              <a:t>American College of Cardiology (ACC) / American Heart Association (AHA) hypertension guideline</a:t>
            </a:r>
            <a:r>
              <a:rPr lang="en-US" dirty="0"/>
              <a:t> published in November 2017 introduced new blood-pressure categories lowering the threshold for the diagnosis of hypertension. Items on each of the AANPCB certification examinations are reviewed each year by clinical experts for relevancy to current and best practice. The 2018 certification examinations use the 2017 ACC/AHA and JNC-8 guidelines to reference test items. While treatment targets may differ among various guidelines, it is important to keep evaluation of the individual's health as the central concern.</a:t>
            </a:r>
          </a:p>
        </p:txBody>
      </p:sp>
    </p:spTree>
    <p:extLst>
      <p:ext uri="{BB962C8B-B14F-4D97-AF65-F5344CB8AC3E}">
        <p14:creationId xmlns:p14="http://schemas.microsoft.com/office/powerpoint/2010/main" val="3731902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93914"/>
            <a:ext cx="10018713" cy="1752599"/>
          </a:xfrm>
        </p:spPr>
        <p:txBody>
          <a:bodyPr/>
          <a:lstStyle/>
          <a:p>
            <a:r>
              <a:rPr lang="en-US" dirty="0"/>
              <a:t>Diagnosis of HTN according to JNC8</a:t>
            </a:r>
            <a:br>
              <a:rPr lang="en-US" dirty="0"/>
            </a:br>
            <a:r>
              <a:rPr lang="en-US" dirty="0"/>
              <a:t>Followed by AAFP  and </a:t>
            </a:r>
          </a:p>
        </p:txBody>
      </p:sp>
      <p:sp>
        <p:nvSpPr>
          <p:cNvPr id="3" name="Content Placeholder 2"/>
          <p:cNvSpPr>
            <a:spLocks noGrp="1"/>
          </p:cNvSpPr>
          <p:nvPr>
            <p:ph idx="1"/>
          </p:nvPr>
        </p:nvSpPr>
        <p:spPr>
          <a:xfrm>
            <a:off x="2647699" y="2418271"/>
            <a:ext cx="7691933" cy="3886352"/>
          </a:xfrm>
        </p:spPr>
        <p:txBody>
          <a:bodyPr>
            <a:normAutofit fontScale="85000" lnSpcReduction="20000"/>
          </a:bodyPr>
          <a:lstStyle/>
          <a:p>
            <a:pPr marL="457200" lvl="1" indent="0">
              <a:buNone/>
            </a:pPr>
            <a:endParaRPr lang="en-US" dirty="0"/>
          </a:p>
          <a:p>
            <a:pPr lvl="1"/>
            <a:endParaRPr lang="en-US" dirty="0"/>
          </a:p>
          <a:p>
            <a:r>
              <a:rPr lang="en-US" dirty="0"/>
              <a:t>A diagnosis of HTN should be made under the following circumstances:</a:t>
            </a:r>
          </a:p>
          <a:p>
            <a:r>
              <a:rPr lang="en-US" dirty="0"/>
              <a:t>Age &lt;60 years: SBP ≥140 mm Hg and/or DBP ≥90 mm Hg at ≥2 visits</a:t>
            </a:r>
          </a:p>
          <a:p>
            <a:r>
              <a:rPr lang="en-US" dirty="0"/>
              <a:t>Age 60 years or older: SBP ≥150 mm Hg and/or DBP ≥90 mm Hg at ≥2 visits</a:t>
            </a:r>
          </a:p>
          <a:p>
            <a:r>
              <a:rPr lang="en-US" dirty="0"/>
              <a:t>Age 60 years or older with CKD or diabetes: SBP ≥140 mm Hg and/or DBP ≥90 mm Hg at ≥2 visits</a:t>
            </a:r>
          </a:p>
          <a:p>
            <a:r>
              <a:rPr lang="en-US" dirty="0"/>
              <a:t>Pre-hypertension </a:t>
            </a:r>
          </a:p>
          <a:p>
            <a:pPr lvl="1"/>
            <a:r>
              <a:rPr lang="en-US" dirty="0"/>
              <a:t>SBP ≥120 mm Hg and/or DBP ≥80 mm Hg at ≥2 visits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55693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lood pressure classification acc/ah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6430" y="832757"/>
            <a:ext cx="9625741" cy="50535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59429" y="310243"/>
            <a:ext cx="6988628" cy="369332"/>
          </a:xfrm>
          <a:prstGeom prst="rect">
            <a:avLst/>
          </a:prstGeom>
          <a:noFill/>
        </p:spPr>
        <p:txBody>
          <a:bodyPr wrap="square" rtlCol="0">
            <a:spAutoFit/>
          </a:bodyPr>
          <a:lstStyle/>
          <a:p>
            <a:r>
              <a:rPr lang="en-US" dirty="0"/>
              <a:t>blood pressure classification </a:t>
            </a:r>
            <a:r>
              <a:rPr lang="en-US" dirty="0" err="1"/>
              <a:t>acc</a:t>
            </a:r>
            <a:r>
              <a:rPr lang="en-US" dirty="0"/>
              <a:t>/aha: 2017</a:t>
            </a:r>
          </a:p>
        </p:txBody>
      </p:sp>
    </p:spTree>
    <p:extLst>
      <p:ext uri="{BB962C8B-B14F-4D97-AF65-F5344CB8AC3E}">
        <p14:creationId xmlns:p14="http://schemas.microsoft.com/office/powerpoint/2010/main" val="3980696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237013" y="386690"/>
            <a:ext cx="7233558"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D26E29"/>
                </a:solidFill>
                <a:effectLst/>
                <a:cs typeface="Arial" panose="020B0604020202020204" pitchFamily="34" charset="0"/>
              </a:rPr>
              <a:t>Diagnostics</a:t>
            </a:r>
            <a:r>
              <a:rPr lang="en-US" altLang="en-US" sz="4000" dirty="0">
                <a:cs typeface="Arial" panose="020B0604020202020204" pitchFamily="34" charset="0"/>
              </a:rPr>
              <a:t>: </a:t>
            </a:r>
            <a:r>
              <a:rPr kumimoji="0" lang="en-US" altLang="en-US" sz="4000" b="1" i="0" u="none" strike="noStrike" cap="none" normalizeH="0" baseline="0" dirty="0">
                <a:ln>
                  <a:noFill/>
                </a:ln>
                <a:solidFill>
                  <a:srgbClr val="3F8099"/>
                </a:solidFill>
                <a:effectLst/>
                <a:cs typeface="Arial" panose="020B0604020202020204" pitchFamily="34" charset="0"/>
              </a:rPr>
              <a:t>Hypertension</a:t>
            </a:r>
            <a:endParaRPr kumimoji="0" lang="en-US" altLang="en-US" sz="4000" b="0" i="0" u="none" strike="noStrike" cap="none" normalizeH="0" baseline="0" dirty="0">
              <a:ln>
                <a:noFill/>
              </a:ln>
              <a:solidFill>
                <a:schemeClr val="tx1"/>
              </a:solidFill>
              <a:effectLst/>
              <a:cs typeface="Arial" panose="020B0604020202020204" pitchFamily="34" charset="0"/>
            </a:endParaRPr>
          </a:p>
        </p:txBody>
      </p:sp>
      <p:sp>
        <p:nvSpPr>
          <p:cNvPr id="5" name="Rectangle 2"/>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1765005" y="3383482"/>
            <a:ext cx="11471199" cy="71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rgbClr val="707B08"/>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93027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1765005" y="1118919"/>
            <a:ext cx="9590567" cy="5355312"/>
          </a:xfrm>
          <a:prstGeom prst="rect">
            <a:avLst/>
          </a:prstGeom>
        </p:spPr>
        <p:txBody>
          <a:bodyPr wrap="square">
            <a:spAutoFit/>
          </a:bodyPr>
          <a:lstStyle/>
          <a:p>
            <a:r>
              <a:rPr lang="en-US" i="1" dirty="0">
                <a:solidFill>
                  <a:srgbClr val="222222"/>
                </a:solidFill>
                <a:latin typeface="Arial" panose="020B0604020202020204" pitchFamily="34" charset="0"/>
                <a:cs typeface="Arial" panose="020B0604020202020204" pitchFamily="34" charset="0"/>
              </a:rPr>
              <a:t>Initial Tests (lab, imaging)</a:t>
            </a:r>
            <a:endParaRPr lang="en-US" dirty="0">
              <a:solidFill>
                <a:srgbClr val="222222"/>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Hemoglobin or hematocrit or CBC</a:t>
            </a:r>
          </a:p>
          <a:p>
            <a:pPr>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Complete urinalysis (may reveal proteinuria, check kidney function)</a:t>
            </a:r>
          </a:p>
          <a:p>
            <a:pPr>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CMP (Potassium, calcium, creatinine), and uric acid</a:t>
            </a:r>
          </a:p>
          <a:p>
            <a:pPr>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TSH</a:t>
            </a:r>
          </a:p>
          <a:p>
            <a:pPr>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Lipid panel (total, HDL, LDL, triglyceride [TG])</a:t>
            </a:r>
          </a:p>
          <a:p>
            <a:pPr>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Fasting blood glucose or hemoglobin A1c</a:t>
            </a:r>
          </a:p>
          <a:p>
            <a:pPr>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Urinalysis (to evaluate albumin/creatinine ration) </a:t>
            </a:r>
          </a:p>
          <a:p>
            <a:pPr>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EKG to evaluate possible presence of left ventricular hypertrophy (LVH) or rhythm abnormalities, </a:t>
            </a:r>
            <a:endParaRPr lang="en-US" b="0" i="0" dirty="0">
              <a:solidFill>
                <a:srgbClr val="000000"/>
              </a:solidFill>
              <a:effectLst/>
              <a:latin typeface="Arial" panose="020B0604020202020204" pitchFamily="34" charset="0"/>
              <a:cs typeface="Arial" panose="020B0604020202020204" pitchFamily="34" charset="0"/>
            </a:endParaRPr>
          </a:p>
          <a:p>
            <a:r>
              <a:rPr lang="en-US" i="1" dirty="0">
                <a:latin typeface="Arial" panose="020B0604020202020204" pitchFamily="34" charset="0"/>
                <a:cs typeface="Arial" panose="020B0604020202020204" pitchFamily="34" charset="0"/>
              </a:rPr>
              <a:t>Follow-Up Tests &amp; Special Considerations</a:t>
            </a:r>
          </a:p>
          <a:p>
            <a:r>
              <a:rPr lang="en-US" dirty="0">
                <a:solidFill>
                  <a:srgbClr val="000000"/>
                </a:solidFill>
                <a:latin typeface="Arial" panose="020B0604020202020204" pitchFamily="34" charset="0"/>
                <a:cs typeface="Arial" panose="020B0604020202020204" pitchFamily="34" charset="0"/>
              </a:rPr>
              <a:t>consider echocardiogram stress test if initial diagnostic test are abnormal. </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Special tests only if suggested by history, physical, or labs. In particular, consider possibility of sleep apnea.</a:t>
            </a:r>
          </a:p>
          <a:p>
            <a:r>
              <a:rPr lang="en-US" dirty="0">
                <a:latin typeface="Arial" panose="020B0604020202020204" pitchFamily="34" charset="0"/>
                <a:cs typeface="Arial" panose="020B0604020202020204" pitchFamily="34" charset="0"/>
              </a:rPr>
              <a:t>Ambulatory (24-hour) BP monitoring if “white coat” HTN is suspected, episodic HTN, or autonomic dysfunction</a:t>
            </a:r>
          </a:p>
          <a:p>
            <a:r>
              <a:rPr lang="en-US" dirty="0">
                <a:latin typeface="Arial" panose="020B0604020202020204" pitchFamily="34" charset="0"/>
                <a:cs typeface="Arial" panose="020B0604020202020204" pitchFamily="34" charset="0"/>
              </a:rPr>
              <a:t>Home BP monitoring is effective, especially when white coat HTN is a consideration; elevated home BPs correlate with adverse outcomes, possibly more so than office BPs, and normal readings are reassuring.</a:t>
            </a:r>
          </a:p>
        </p:txBody>
      </p:sp>
    </p:spTree>
    <p:extLst>
      <p:ext uri="{BB962C8B-B14F-4D97-AF65-F5344CB8AC3E}">
        <p14:creationId xmlns:p14="http://schemas.microsoft.com/office/powerpoint/2010/main" val="4019580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159329"/>
          </a:xfrm>
        </p:spPr>
        <p:txBody>
          <a:bodyPr/>
          <a:lstStyle/>
          <a:p>
            <a:r>
              <a:rPr lang="en-US" dirty="0"/>
              <a:t>Treatment: Shared decision-making </a:t>
            </a:r>
          </a:p>
        </p:txBody>
      </p:sp>
      <p:sp>
        <p:nvSpPr>
          <p:cNvPr id="3" name="Content Placeholder 2"/>
          <p:cNvSpPr>
            <a:spLocks noGrp="1"/>
          </p:cNvSpPr>
          <p:nvPr>
            <p:ph idx="1"/>
          </p:nvPr>
        </p:nvSpPr>
        <p:spPr>
          <a:xfrm>
            <a:off x="1484310" y="1159329"/>
            <a:ext cx="10272261" cy="5135145"/>
          </a:xfrm>
        </p:spPr>
        <p:txBody>
          <a:bodyPr>
            <a:normAutofit/>
          </a:bodyPr>
          <a:lstStyle/>
          <a:p>
            <a:r>
              <a:rPr lang="en-US" dirty="0"/>
              <a:t>Individual treatment goals should be jointly established with patients after discussion of the anticipated potential benefits and harm</a:t>
            </a:r>
          </a:p>
          <a:p>
            <a:r>
              <a:rPr lang="en-US" dirty="0"/>
              <a:t>Educate on adverse effects of antihypertensive.</a:t>
            </a:r>
          </a:p>
          <a:p>
            <a:pPr lvl="1"/>
            <a:r>
              <a:rPr lang="en-US" dirty="0"/>
              <a:t>All antihypertensives associated with postural hypotension.</a:t>
            </a:r>
          </a:p>
          <a:p>
            <a:r>
              <a:rPr lang="en-US" dirty="0"/>
              <a:t>Educate importance of compliance with medications.</a:t>
            </a:r>
          </a:p>
          <a:p>
            <a:pPr lvl="1"/>
            <a:r>
              <a:rPr lang="en-US" dirty="0"/>
              <a:t>Uncontrolled hypertension leads to end organ damage (e.g., stroke, heart failure, myocardial infarction, renal insufficiency, retinopathy)</a:t>
            </a:r>
          </a:p>
          <a:p>
            <a:r>
              <a:rPr lang="en-US" dirty="0"/>
              <a:t>Stress the importance of blood pressure measurement techniques.</a:t>
            </a:r>
          </a:p>
          <a:p>
            <a:r>
              <a:rPr lang="en-US" dirty="0"/>
              <a:t>Non-pharmacological: Recommend lifestyle improvements, including diet, exercise, and reducing or eliminating tobacco/alcohol. (see next slide)</a:t>
            </a:r>
          </a:p>
          <a:p>
            <a:endParaRPr lang="en-US" dirty="0"/>
          </a:p>
        </p:txBody>
      </p:sp>
    </p:spTree>
    <p:extLst>
      <p:ext uri="{BB962C8B-B14F-4D97-AF65-F5344CB8AC3E}">
        <p14:creationId xmlns:p14="http://schemas.microsoft.com/office/powerpoint/2010/main" val="3436995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247775"/>
            <a:ext cx="8382000" cy="838200"/>
          </a:xfrm>
        </p:spPr>
        <p:txBody>
          <a:bodyPr>
            <a:normAutofit fontScale="90000"/>
          </a:bodyPr>
          <a:lstStyle/>
          <a:p>
            <a:pPr eaLnBrk="1" hangingPunct="1">
              <a:defRPr/>
            </a:pPr>
            <a:r>
              <a:rPr lang="en-US" dirty="0">
                <a:cs typeface="+mj-cs"/>
              </a:rPr>
              <a:t>Assessment of the Cardiovascular System (taped)</a:t>
            </a:r>
          </a:p>
        </p:txBody>
      </p:sp>
      <p:sp>
        <p:nvSpPr>
          <p:cNvPr id="3" name="Content Placeholder 2"/>
          <p:cNvSpPr>
            <a:spLocks noGrp="1"/>
          </p:cNvSpPr>
          <p:nvPr>
            <p:ph idx="1"/>
          </p:nvPr>
        </p:nvSpPr>
        <p:spPr/>
        <p:txBody>
          <a:bodyPr>
            <a:normAutofit fontScale="92500" lnSpcReduction="20000"/>
          </a:bodyPr>
          <a:lstStyle/>
          <a:p>
            <a:pPr eaLnBrk="1" hangingPunct="1">
              <a:defRPr/>
            </a:pPr>
            <a:r>
              <a:rPr lang="en-US">
                <a:cs typeface="+mn-cs"/>
              </a:rPr>
              <a:t>Key symptoms</a:t>
            </a:r>
          </a:p>
          <a:p>
            <a:pPr lvl="1" eaLnBrk="1" hangingPunct="1">
              <a:defRPr/>
            </a:pPr>
            <a:r>
              <a:rPr lang="en-US"/>
              <a:t>Dizziness</a:t>
            </a:r>
          </a:p>
          <a:p>
            <a:pPr lvl="1" eaLnBrk="1" hangingPunct="1">
              <a:defRPr/>
            </a:pPr>
            <a:r>
              <a:rPr lang="en-US"/>
              <a:t>Syncope</a:t>
            </a:r>
          </a:p>
          <a:p>
            <a:pPr lvl="1" eaLnBrk="1" hangingPunct="1">
              <a:defRPr/>
            </a:pPr>
            <a:r>
              <a:rPr lang="en-US"/>
              <a:t>Orthopnea</a:t>
            </a:r>
          </a:p>
          <a:p>
            <a:pPr lvl="1" eaLnBrk="1" hangingPunct="1">
              <a:defRPr/>
            </a:pPr>
            <a:r>
              <a:rPr lang="en-US"/>
              <a:t>Angina</a:t>
            </a:r>
          </a:p>
          <a:p>
            <a:pPr lvl="1" eaLnBrk="1" hangingPunct="1">
              <a:defRPr/>
            </a:pPr>
            <a:r>
              <a:rPr lang="en-US"/>
              <a:t>Edema</a:t>
            </a:r>
          </a:p>
          <a:p>
            <a:pPr lvl="1" eaLnBrk="1" hangingPunct="1">
              <a:defRPr/>
            </a:pPr>
            <a:r>
              <a:rPr lang="en-US"/>
              <a:t>Claudication</a:t>
            </a:r>
          </a:p>
          <a:p>
            <a:pPr eaLnBrk="1" hangingPunct="1">
              <a:defRPr/>
            </a:pPr>
            <a:r>
              <a:rPr lang="en-US">
                <a:cs typeface="+mn-cs"/>
              </a:rPr>
              <a:t>Differentiating normal from abnormal function in older adults</a:t>
            </a:r>
          </a:p>
        </p:txBody>
      </p:sp>
    </p:spTree>
    <p:extLst>
      <p:ext uri="{BB962C8B-B14F-4D97-AF65-F5344CB8AC3E}">
        <p14:creationId xmlns:p14="http://schemas.microsoft.com/office/powerpoint/2010/main" val="172311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8308-13D5-F04A-B666-88F4E4AA86B6}"/>
              </a:ext>
            </a:extLst>
          </p:cNvPr>
          <p:cNvSpPr>
            <a:spLocks noGrp="1"/>
          </p:cNvSpPr>
          <p:nvPr>
            <p:ph type="title"/>
          </p:nvPr>
        </p:nvSpPr>
        <p:spPr/>
        <p:txBody>
          <a:bodyPr/>
          <a:lstStyle/>
          <a:p>
            <a:r>
              <a:rPr lang="en-US" dirty="0"/>
              <a:t>HTN Management plan</a:t>
            </a:r>
          </a:p>
        </p:txBody>
      </p:sp>
      <p:sp>
        <p:nvSpPr>
          <p:cNvPr id="3" name="Content Placeholder 2">
            <a:extLst>
              <a:ext uri="{FF2B5EF4-FFF2-40B4-BE49-F238E27FC236}">
                <a16:creationId xmlns:a16="http://schemas.microsoft.com/office/drawing/2014/main" id="{E48D80F6-9943-794A-B4CD-CE1A01105629}"/>
              </a:ext>
            </a:extLst>
          </p:cNvPr>
          <p:cNvSpPr>
            <a:spLocks noGrp="1"/>
          </p:cNvSpPr>
          <p:nvPr>
            <p:ph idx="1"/>
          </p:nvPr>
        </p:nvSpPr>
        <p:spPr/>
        <p:txBody>
          <a:bodyPr>
            <a:normAutofit lnSpcReduction="10000"/>
          </a:bodyPr>
          <a:lstStyle/>
          <a:p>
            <a:r>
              <a:rPr lang="en-US" dirty="0"/>
              <a:t>Behavioral modifications:</a:t>
            </a:r>
          </a:p>
          <a:p>
            <a:pPr lvl="1"/>
            <a:r>
              <a:rPr lang="en-US" dirty="0"/>
              <a:t>Diet modification: DASH diet with low sodium intake</a:t>
            </a:r>
          </a:p>
          <a:p>
            <a:pPr lvl="1"/>
            <a:r>
              <a:rPr lang="en-US" dirty="0"/>
              <a:t>Limit alcohol</a:t>
            </a:r>
          </a:p>
          <a:p>
            <a:pPr lvl="1"/>
            <a:r>
              <a:rPr lang="en-US" dirty="0"/>
              <a:t>Stop smoking</a:t>
            </a:r>
          </a:p>
          <a:p>
            <a:pPr lvl="1"/>
            <a:r>
              <a:rPr lang="en-US" dirty="0"/>
              <a:t>Routine exercise (30 minutes 5 times a week)</a:t>
            </a:r>
          </a:p>
          <a:p>
            <a:pPr lvl="1"/>
            <a:r>
              <a:rPr lang="en-US" dirty="0"/>
              <a:t>Engage in stress reduction activities</a:t>
            </a:r>
          </a:p>
          <a:p>
            <a:pPr lvl="1"/>
            <a:r>
              <a:rPr lang="en-US" dirty="0"/>
              <a:t>Discontinue unnecessary medications that can raise </a:t>
            </a:r>
            <a:r>
              <a:rPr lang="en-US" dirty="0" err="1"/>
              <a:t>b/p</a:t>
            </a:r>
            <a:r>
              <a:rPr lang="en-US" dirty="0"/>
              <a:t> </a:t>
            </a:r>
          </a:p>
          <a:p>
            <a:pPr lvl="1"/>
            <a:endParaRPr lang="en-US" dirty="0"/>
          </a:p>
        </p:txBody>
      </p:sp>
    </p:spTree>
    <p:extLst>
      <p:ext uri="{BB962C8B-B14F-4D97-AF65-F5344CB8AC3E}">
        <p14:creationId xmlns:p14="http://schemas.microsoft.com/office/powerpoint/2010/main" val="3638364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6458" y="512942"/>
            <a:ext cx="8664735" cy="5890694"/>
          </a:xfrm>
        </p:spPr>
      </p:pic>
    </p:spTree>
    <p:extLst>
      <p:ext uri="{BB962C8B-B14F-4D97-AF65-F5344CB8AC3E}">
        <p14:creationId xmlns:p14="http://schemas.microsoft.com/office/powerpoint/2010/main" val="1956342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714D-9C66-4E67-AFE3-7604ED473E3D}"/>
              </a:ext>
            </a:extLst>
          </p:cNvPr>
          <p:cNvSpPr>
            <a:spLocks noGrp="1"/>
          </p:cNvSpPr>
          <p:nvPr>
            <p:ph type="title"/>
          </p:nvPr>
        </p:nvSpPr>
        <p:spPr>
          <a:xfrm>
            <a:off x="1484310" y="124691"/>
            <a:ext cx="10018713" cy="1209502"/>
          </a:xfrm>
        </p:spPr>
        <p:txBody>
          <a:bodyPr>
            <a:normAutofit fontScale="90000"/>
          </a:bodyPr>
          <a:lstStyle/>
          <a:p>
            <a:r>
              <a:rPr lang="en-US" dirty="0"/>
              <a:t>Pharmaceutical approach: JNC 8 or ACC/AHA</a:t>
            </a:r>
            <a:br>
              <a:rPr lang="en-US" dirty="0"/>
            </a:br>
            <a:r>
              <a:rPr lang="en-US" dirty="0"/>
              <a:t>First line: monotherapy</a:t>
            </a:r>
          </a:p>
        </p:txBody>
      </p:sp>
      <p:sp>
        <p:nvSpPr>
          <p:cNvPr id="3" name="Content Placeholder 2">
            <a:extLst>
              <a:ext uri="{FF2B5EF4-FFF2-40B4-BE49-F238E27FC236}">
                <a16:creationId xmlns:a16="http://schemas.microsoft.com/office/drawing/2014/main" id="{4839530F-4535-401B-BD8A-823DAD688484}"/>
              </a:ext>
            </a:extLst>
          </p:cNvPr>
          <p:cNvSpPr>
            <a:spLocks noGrp="1"/>
          </p:cNvSpPr>
          <p:nvPr>
            <p:ph idx="1"/>
          </p:nvPr>
        </p:nvSpPr>
        <p:spPr>
          <a:xfrm>
            <a:off x="1484310" y="1562793"/>
            <a:ext cx="10419515" cy="5170516"/>
          </a:xfrm>
        </p:spPr>
        <p:txBody>
          <a:bodyPr>
            <a:normAutofit fontScale="92500" lnSpcReduction="10000"/>
          </a:bodyPr>
          <a:lstStyle/>
          <a:p>
            <a:r>
              <a:rPr lang="en-US" i="0" dirty="0">
                <a:solidFill>
                  <a:srgbClr val="232323"/>
                </a:solidFill>
                <a:effectLst/>
              </a:rPr>
              <a:t>Regardless of the guidelines </a:t>
            </a:r>
            <a:r>
              <a:rPr lang="en-US" dirty="0">
                <a:solidFill>
                  <a:srgbClr val="232323"/>
                </a:solidFill>
              </a:rPr>
              <a:t>avoid starting</a:t>
            </a:r>
            <a:r>
              <a:rPr lang="en-US" i="0" dirty="0">
                <a:solidFill>
                  <a:srgbClr val="232323"/>
                </a:solidFill>
                <a:effectLst/>
              </a:rPr>
              <a:t> an older patient on two antihypertensive drug at the same time. </a:t>
            </a:r>
          </a:p>
          <a:p>
            <a:r>
              <a:rPr lang="en-US" i="0" dirty="0">
                <a:solidFill>
                  <a:srgbClr val="232323"/>
                </a:solidFill>
                <a:effectLst/>
              </a:rPr>
              <a:t>Patient with no specific clinical reason/comorbidities</a:t>
            </a:r>
          </a:p>
          <a:p>
            <a:r>
              <a:rPr lang="en-US" i="0" dirty="0">
                <a:solidFill>
                  <a:srgbClr val="232323"/>
                </a:solidFill>
                <a:effectLst/>
              </a:rPr>
              <a:t>4 main class of drugs</a:t>
            </a:r>
          </a:p>
          <a:p>
            <a:pPr marL="1371600" lvl="2" indent="-457200">
              <a:buFont typeface="+mj-lt"/>
              <a:buAutoNum type="arabicPeriod"/>
            </a:pPr>
            <a:r>
              <a:rPr lang="en-US" dirty="0">
                <a:solidFill>
                  <a:srgbClr val="232323"/>
                </a:solidFill>
              </a:rPr>
              <a:t>Thiazide diuretics (chlorthalidone preferred) </a:t>
            </a:r>
          </a:p>
          <a:p>
            <a:pPr marL="1371600" lvl="2" indent="-457200">
              <a:buFont typeface="+mj-lt"/>
              <a:buAutoNum type="arabicPeriod"/>
            </a:pPr>
            <a:r>
              <a:rPr lang="en-US" dirty="0">
                <a:solidFill>
                  <a:srgbClr val="232323"/>
                </a:solidFill>
              </a:rPr>
              <a:t>Dihydropyridine Calcium channel Blockers (Example: Norvasc: Vasodilators, with minimal inotropic effect: No decrease heart rate) </a:t>
            </a:r>
          </a:p>
          <a:p>
            <a:pPr marL="1371600" lvl="2" indent="-457200">
              <a:buFont typeface="+mj-lt"/>
              <a:buAutoNum type="arabicPeriod"/>
            </a:pPr>
            <a:r>
              <a:rPr lang="en-US" dirty="0">
                <a:solidFill>
                  <a:srgbClr val="232323"/>
                </a:solidFill>
              </a:rPr>
              <a:t>ACE inhibitors</a:t>
            </a:r>
          </a:p>
          <a:p>
            <a:pPr marL="1371600" lvl="2" indent="-457200">
              <a:buFont typeface="+mj-lt"/>
              <a:buAutoNum type="arabicPeriod"/>
            </a:pPr>
            <a:r>
              <a:rPr lang="en-US" i="0" dirty="0">
                <a:solidFill>
                  <a:srgbClr val="232323"/>
                </a:solidFill>
                <a:effectLst/>
              </a:rPr>
              <a:t>ARB if can’t </a:t>
            </a:r>
            <a:r>
              <a:rPr lang="en-US" dirty="0">
                <a:solidFill>
                  <a:srgbClr val="232323"/>
                </a:solidFill>
              </a:rPr>
              <a:t>use ACE</a:t>
            </a:r>
            <a:endParaRPr lang="en-US" i="0" dirty="0">
              <a:solidFill>
                <a:srgbClr val="232323"/>
              </a:solidFill>
              <a:effectLst/>
            </a:endParaRPr>
          </a:p>
          <a:p>
            <a:r>
              <a:rPr lang="en-US" i="0" dirty="0">
                <a:solidFill>
                  <a:srgbClr val="232323"/>
                </a:solidFill>
                <a:effectLst/>
              </a:rPr>
              <a:t>Monotherapy based upon age and race</a:t>
            </a:r>
          </a:p>
          <a:p>
            <a:pPr lvl="1"/>
            <a:r>
              <a:rPr lang="en-US" dirty="0">
                <a:solidFill>
                  <a:srgbClr val="232323"/>
                </a:solidFill>
              </a:rPr>
              <a:t>FYI patient &lt;50 </a:t>
            </a:r>
            <a:r>
              <a:rPr lang="en-US" dirty="0" err="1">
                <a:solidFill>
                  <a:srgbClr val="232323"/>
                </a:solidFill>
              </a:rPr>
              <a:t>yo</a:t>
            </a:r>
            <a:r>
              <a:rPr lang="en-US" dirty="0">
                <a:solidFill>
                  <a:srgbClr val="232323"/>
                </a:solidFill>
              </a:rPr>
              <a:t>: Ace inhibitor or ARB, </a:t>
            </a:r>
          </a:p>
          <a:p>
            <a:pPr lvl="1"/>
            <a:r>
              <a:rPr lang="en-US" i="0" dirty="0">
                <a:solidFill>
                  <a:srgbClr val="232323"/>
                </a:solidFill>
                <a:effectLst/>
              </a:rPr>
              <a:t>Patient &gt; 60 </a:t>
            </a:r>
            <a:r>
              <a:rPr lang="en-US" i="0" dirty="0" err="1">
                <a:solidFill>
                  <a:srgbClr val="232323"/>
                </a:solidFill>
                <a:effectLst/>
              </a:rPr>
              <a:t>yo</a:t>
            </a:r>
            <a:r>
              <a:rPr lang="en-US" i="0" dirty="0">
                <a:solidFill>
                  <a:srgbClr val="232323"/>
                </a:solidFill>
                <a:effectLst/>
              </a:rPr>
              <a:t>: Thiazide or dihydropyridine CCBs. </a:t>
            </a:r>
          </a:p>
          <a:p>
            <a:pPr lvl="1"/>
            <a:r>
              <a:rPr lang="en-US" dirty="0">
                <a:solidFill>
                  <a:srgbClr val="232323"/>
                </a:solidFill>
              </a:rPr>
              <a:t>Black patients any age: Thiazide  or </a:t>
            </a:r>
            <a:r>
              <a:rPr lang="en-US" i="0" dirty="0">
                <a:solidFill>
                  <a:srgbClr val="232323"/>
                </a:solidFill>
                <a:effectLst/>
              </a:rPr>
              <a:t>dihydropyridine CCBs</a:t>
            </a:r>
          </a:p>
          <a:p>
            <a:pPr lvl="1"/>
            <a:endParaRPr lang="en-US" i="0" dirty="0">
              <a:solidFill>
                <a:srgbClr val="232323"/>
              </a:solidFill>
              <a:effectLst/>
              <a:latin typeface="Noto Sans" panose="020B0502040504020204" pitchFamily="34" charset="0"/>
            </a:endParaRPr>
          </a:p>
          <a:p>
            <a:pPr lvl="1"/>
            <a:endParaRPr lang="en-US" dirty="0"/>
          </a:p>
        </p:txBody>
      </p:sp>
    </p:spTree>
    <p:extLst>
      <p:ext uri="{BB962C8B-B14F-4D97-AF65-F5344CB8AC3E}">
        <p14:creationId xmlns:p14="http://schemas.microsoft.com/office/powerpoint/2010/main" val="3533145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E991-08F5-4332-992D-D14670340571}"/>
              </a:ext>
            </a:extLst>
          </p:cNvPr>
          <p:cNvSpPr>
            <a:spLocks noGrp="1"/>
          </p:cNvSpPr>
          <p:nvPr>
            <p:ph type="title"/>
          </p:nvPr>
        </p:nvSpPr>
        <p:spPr/>
        <p:txBody>
          <a:bodyPr/>
          <a:lstStyle/>
          <a:p>
            <a:r>
              <a:rPr lang="en-US" dirty="0"/>
              <a:t>Sequential Drug therapy if does not respond to monotherapy</a:t>
            </a:r>
          </a:p>
        </p:txBody>
      </p:sp>
      <p:pic>
        <p:nvPicPr>
          <p:cNvPr id="5" name="Content Placeholder 4">
            <a:extLst>
              <a:ext uri="{FF2B5EF4-FFF2-40B4-BE49-F238E27FC236}">
                <a16:creationId xmlns:a16="http://schemas.microsoft.com/office/drawing/2014/main" id="{C014DCEF-5843-4ECC-8CB7-3C27966C87C0}"/>
              </a:ext>
            </a:extLst>
          </p:cNvPr>
          <p:cNvPicPr>
            <a:picLocks noGrp="1" noChangeAspect="1"/>
          </p:cNvPicPr>
          <p:nvPr>
            <p:ph idx="1"/>
          </p:nvPr>
        </p:nvPicPr>
        <p:blipFill>
          <a:blip r:embed="rId3"/>
          <a:stretch>
            <a:fillRect/>
          </a:stretch>
        </p:blipFill>
        <p:spPr>
          <a:xfrm>
            <a:off x="7952874" y="2374230"/>
            <a:ext cx="3333265" cy="2394317"/>
          </a:xfrm>
        </p:spPr>
      </p:pic>
      <p:sp>
        <p:nvSpPr>
          <p:cNvPr id="7" name="TextBox 6">
            <a:extLst>
              <a:ext uri="{FF2B5EF4-FFF2-40B4-BE49-F238E27FC236}">
                <a16:creationId xmlns:a16="http://schemas.microsoft.com/office/drawing/2014/main" id="{23566E1A-CD20-4AC7-9486-8D07E2D2C52C}"/>
              </a:ext>
            </a:extLst>
          </p:cNvPr>
          <p:cNvSpPr txBox="1"/>
          <p:nvPr/>
        </p:nvSpPr>
        <p:spPr>
          <a:xfrm>
            <a:off x="1493217" y="2295943"/>
            <a:ext cx="6600910" cy="4247317"/>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32323"/>
                </a:solidFill>
                <a:effectLst/>
                <a:latin typeface="Noto Sans" panose="020B0502040504020204" pitchFamily="34" charset="0"/>
              </a:rPr>
              <a:t>Please do not follow strategy A. Too many issue and not beneficial in the long run, Usually followed for patient max on all drugs (resistant to all drugs.) So keep away. </a:t>
            </a:r>
          </a:p>
          <a:p>
            <a:endParaRPr lang="en-US" b="0" i="0" dirty="0">
              <a:solidFill>
                <a:srgbClr val="232323"/>
              </a:solidFill>
              <a:effectLst/>
              <a:latin typeface="Noto Sans" panose="020B0502040504020204" pitchFamily="34" charset="0"/>
            </a:endParaRPr>
          </a:p>
          <a:p>
            <a:pPr marL="285750" indent="-285750">
              <a:buFont typeface="Arial" panose="020B0604020202020204" pitchFamily="34" charset="0"/>
              <a:buChar char="•"/>
            </a:pPr>
            <a:r>
              <a:rPr lang="en-US" b="1" u="sng" dirty="0">
                <a:solidFill>
                  <a:srgbClr val="232323"/>
                </a:solidFill>
                <a:latin typeface="Noto Sans" panose="020B0502040504020204" pitchFamily="34" charset="0"/>
              </a:rPr>
              <a:t>For older patient: Follow strategy B. </a:t>
            </a:r>
          </a:p>
          <a:p>
            <a:pPr marL="742950" lvl="1" indent="-285750">
              <a:buFont typeface="Arial" panose="020B0604020202020204" pitchFamily="34" charset="0"/>
              <a:buChar char="•"/>
            </a:pPr>
            <a:r>
              <a:rPr lang="en-US" dirty="0">
                <a:solidFill>
                  <a:srgbClr val="232323"/>
                </a:solidFill>
                <a:latin typeface="Noto Sans" panose="020B0502040504020204" pitchFamily="34" charset="0"/>
              </a:rPr>
              <a:t>For instance: patient not at goal and compliant with Norvasc 10 mg daily, do not increase to 20 mg daily, instead you can add thiazide 12.5 mg daily. </a:t>
            </a:r>
          </a:p>
          <a:p>
            <a:endParaRPr lang="en-US" dirty="0">
              <a:solidFill>
                <a:srgbClr val="232323"/>
              </a:solidFill>
              <a:latin typeface="Noto Sans" panose="020B0502040504020204" pitchFamily="34" charset="0"/>
            </a:endParaRPr>
          </a:p>
          <a:p>
            <a:pPr marL="285750" indent="-285750">
              <a:buFont typeface="Arial" panose="020B0604020202020204" pitchFamily="34" charset="0"/>
              <a:buChar char="•"/>
            </a:pPr>
            <a:r>
              <a:rPr lang="en-US" b="0" i="0" dirty="0">
                <a:solidFill>
                  <a:srgbClr val="232323"/>
                </a:solidFill>
                <a:effectLst/>
                <a:latin typeface="Noto Sans" panose="020B0502040504020204" pitchFamily="34" charset="0"/>
              </a:rPr>
              <a:t>For patient less than 50 </a:t>
            </a:r>
            <a:r>
              <a:rPr lang="en-US" b="0" i="0" dirty="0" err="1">
                <a:solidFill>
                  <a:srgbClr val="232323"/>
                </a:solidFill>
                <a:effectLst/>
                <a:latin typeface="Noto Sans" panose="020B0502040504020204" pitchFamily="34" charset="0"/>
              </a:rPr>
              <a:t>yo</a:t>
            </a:r>
            <a:r>
              <a:rPr lang="en-US" b="0" i="0" dirty="0">
                <a:solidFill>
                  <a:srgbClr val="232323"/>
                </a:solidFill>
                <a:effectLst/>
                <a:latin typeface="Noto Sans" panose="020B0502040504020204" pitchFamily="34" charset="0"/>
              </a:rPr>
              <a:t> or if robust less than 60 </a:t>
            </a:r>
            <a:r>
              <a:rPr lang="en-US" b="0" i="0" dirty="0" err="1">
                <a:solidFill>
                  <a:srgbClr val="232323"/>
                </a:solidFill>
                <a:effectLst/>
                <a:latin typeface="Noto Sans" panose="020B0502040504020204" pitchFamily="34" charset="0"/>
              </a:rPr>
              <a:t>yo</a:t>
            </a:r>
            <a:r>
              <a:rPr lang="en-US" b="0" i="0" dirty="0">
                <a:solidFill>
                  <a:srgbClr val="232323"/>
                </a:solidFill>
                <a:effectLst/>
                <a:latin typeface="Noto Sans" panose="020B0502040504020204" pitchFamily="34" charset="0"/>
              </a:rPr>
              <a:t> you may follow strategy C.</a:t>
            </a:r>
          </a:p>
          <a:p>
            <a:endParaRPr lang="en-US" b="0" i="0" dirty="0">
              <a:solidFill>
                <a:srgbClr val="232323"/>
              </a:solidFill>
              <a:effectLst/>
              <a:latin typeface="Noto Sans" panose="020B0502040504020204" pitchFamily="34" charset="0"/>
            </a:endParaRPr>
          </a:p>
          <a:p>
            <a:pPr marL="285750" indent="-285750">
              <a:buFont typeface="Arial" panose="020B0604020202020204" pitchFamily="34" charset="0"/>
              <a:buChar char="•"/>
            </a:pPr>
            <a:r>
              <a:rPr lang="en-US" dirty="0">
                <a:solidFill>
                  <a:srgbClr val="232323"/>
                </a:solidFill>
                <a:latin typeface="Noto Sans" panose="020B0502040504020204" pitchFamily="34" charset="0"/>
              </a:rPr>
              <a:t>Avoid Strategy C for patient older than 60 </a:t>
            </a:r>
            <a:r>
              <a:rPr lang="en-US" dirty="0" err="1">
                <a:solidFill>
                  <a:srgbClr val="232323"/>
                </a:solidFill>
                <a:latin typeface="Noto Sans" panose="020B0502040504020204" pitchFamily="34" charset="0"/>
              </a:rPr>
              <a:t>yo</a:t>
            </a:r>
            <a:r>
              <a:rPr lang="en-US" dirty="0">
                <a:solidFill>
                  <a:srgbClr val="232323"/>
                </a:solidFill>
                <a:latin typeface="Noto Sans" panose="020B0502040504020204" pitchFamily="34" charset="0"/>
              </a:rPr>
              <a:t>. </a:t>
            </a:r>
          </a:p>
          <a:p>
            <a:pPr marL="285750" indent="-285750">
              <a:buFont typeface="Arial" panose="020B0604020202020204" pitchFamily="34" charset="0"/>
              <a:buChar char="•"/>
            </a:pPr>
            <a:endParaRPr lang="en-US" b="0" i="0" dirty="0">
              <a:solidFill>
                <a:srgbClr val="232323"/>
              </a:solidFill>
              <a:effectLst/>
              <a:latin typeface="Noto Sans" panose="020B0502040504020204" pitchFamily="34" charset="0"/>
            </a:endParaRPr>
          </a:p>
          <a:p>
            <a:endParaRPr lang="en-US" dirty="0">
              <a:solidFill>
                <a:srgbClr val="232323"/>
              </a:solidFill>
              <a:latin typeface="Noto Sans" panose="020B0502040504020204" pitchFamily="34" charset="0"/>
            </a:endParaRPr>
          </a:p>
        </p:txBody>
      </p:sp>
    </p:spTree>
    <p:extLst>
      <p:ext uri="{BB962C8B-B14F-4D97-AF65-F5344CB8AC3E}">
        <p14:creationId xmlns:p14="http://schemas.microsoft.com/office/powerpoint/2010/main" val="2156443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jnc 8 algori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748" y="242605"/>
            <a:ext cx="8364287" cy="6268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775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687C-4F49-4D49-B19C-33258FD8DC62}"/>
              </a:ext>
            </a:extLst>
          </p:cNvPr>
          <p:cNvSpPr>
            <a:spLocks noGrp="1"/>
          </p:cNvSpPr>
          <p:nvPr>
            <p:ph type="title"/>
          </p:nvPr>
        </p:nvSpPr>
        <p:spPr>
          <a:xfrm>
            <a:off x="1436185" y="240633"/>
            <a:ext cx="10018713" cy="673768"/>
          </a:xfrm>
        </p:spPr>
        <p:txBody>
          <a:bodyPr>
            <a:normAutofit fontScale="90000"/>
          </a:bodyPr>
          <a:lstStyle/>
          <a:p>
            <a:r>
              <a:rPr lang="en-US" dirty="0"/>
              <a:t>According to the ACC/AHA:</a:t>
            </a:r>
          </a:p>
        </p:txBody>
      </p:sp>
      <p:sp>
        <p:nvSpPr>
          <p:cNvPr id="4" name="TextBox 3">
            <a:extLst>
              <a:ext uri="{FF2B5EF4-FFF2-40B4-BE49-F238E27FC236}">
                <a16:creationId xmlns:a16="http://schemas.microsoft.com/office/drawing/2014/main" id="{8C9E27E0-14F8-468F-A1C1-67430CDBDCA8}"/>
              </a:ext>
            </a:extLst>
          </p:cNvPr>
          <p:cNvSpPr txBox="1"/>
          <p:nvPr/>
        </p:nvSpPr>
        <p:spPr>
          <a:xfrm>
            <a:off x="1203158" y="1151020"/>
            <a:ext cx="10684042" cy="6186309"/>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32323"/>
                </a:solidFill>
                <a:effectLst/>
                <a:latin typeface="Noto Sans" panose="020B0502040504020204" pitchFamily="34" charset="0"/>
              </a:rPr>
              <a:t>The decision to initiate drug therapy should be individualized and involve shared decision-making between patient and provider. (CHART </a:t>
            </a:r>
            <a:r>
              <a:rPr lang="en-US" b="0" i="0" dirty="0" err="1">
                <a:solidFill>
                  <a:srgbClr val="232323"/>
                </a:solidFill>
                <a:effectLst/>
                <a:latin typeface="Noto Sans" panose="020B0502040504020204" pitchFamily="34" charset="0"/>
              </a:rPr>
              <a:t>chart</a:t>
            </a:r>
            <a:r>
              <a:rPr lang="en-US" b="0" i="0" dirty="0">
                <a:solidFill>
                  <a:srgbClr val="232323"/>
                </a:solidFill>
                <a:effectLst/>
                <a:latin typeface="Noto Sans" panose="020B0502040504020204" pitchFamily="34" charset="0"/>
              </a:rPr>
              <a:t> chart)</a:t>
            </a:r>
          </a:p>
          <a:p>
            <a:endParaRPr lang="en-US" b="0" i="0" dirty="0">
              <a:solidFill>
                <a:srgbClr val="232323"/>
              </a:solidFill>
              <a:effectLst/>
              <a:latin typeface="Noto Sans" panose="020B0502040504020204" pitchFamily="34" charset="0"/>
            </a:endParaRPr>
          </a:p>
          <a:p>
            <a:pPr marL="285750" indent="-285750">
              <a:buFont typeface="Arial" panose="020B0604020202020204" pitchFamily="34" charset="0"/>
              <a:buChar char="•"/>
            </a:pPr>
            <a:r>
              <a:rPr lang="en-US" b="1" dirty="0">
                <a:solidFill>
                  <a:srgbClr val="232323"/>
                </a:solidFill>
                <a:latin typeface="Noto Sans" panose="020B0502040504020204" pitchFamily="34" charset="0"/>
              </a:rPr>
              <a:t>Patient with a diagnosed of HTN without comorbidities</a:t>
            </a:r>
          </a:p>
          <a:p>
            <a:pPr marL="742950" lvl="1" indent="-285750">
              <a:buFont typeface="Arial" panose="020B0604020202020204" pitchFamily="34" charset="0"/>
              <a:buChar char="•"/>
            </a:pPr>
            <a:r>
              <a:rPr lang="en-US" b="0" i="0" dirty="0">
                <a:solidFill>
                  <a:srgbClr val="232323"/>
                </a:solidFill>
                <a:effectLst/>
                <a:latin typeface="Noto Sans" panose="020B0502040504020204" pitchFamily="34" charset="0"/>
              </a:rPr>
              <a:t>Patients with out-of-office daytime blood pressure ≥135 mmHg systolic or ≥85 mmHg diastolic </a:t>
            </a:r>
          </a:p>
          <a:p>
            <a:pPr marL="742950" lvl="1" indent="-285750">
              <a:buFont typeface="Arial" panose="020B0604020202020204" pitchFamily="34" charset="0"/>
              <a:buChar char="•"/>
            </a:pPr>
            <a:r>
              <a:rPr lang="en-US" dirty="0">
                <a:solidFill>
                  <a:srgbClr val="232323"/>
                </a:solidFill>
                <a:latin typeface="Noto Sans" panose="020B0502040504020204" pitchFamily="34" charset="0"/>
              </a:rPr>
              <a:t>And/</a:t>
            </a:r>
            <a:r>
              <a:rPr lang="en-US" b="0" i="0" dirty="0">
                <a:solidFill>
                  <a:srgbClr val="232323"/>
                </a:solidFill>
                <a:effectLst/>
                <a:latin typeface="Noto Sans" panose="020B0502040504020204" pitchFamily="34" charset="0"/>
              </a:rPr>
              <a:t>or an average office blood pressure ≥140 mmHg systolic or ≥90 mmHg diastolic</a:t>
            </a:r>
          </a:p>
          <a:p>
            <a:pPr lvl="1"/>
            <a:endParaRPr lang="en-US" b="0" i="0" dirty="0">
              <a:solidFill>
                <a:srgbClr val="232323"/>
              </a:solidFill>
              <a:effectLst/>
              <a:latin typeface="Noto Sans" panose="020B0502040504020204" pitchFamily="34" charset="0"/>
            </a:endParaRPr>
          </a:p>
          <a:p>
            <a:pPr marL="285750" indent="-285750">
              <a:buFont typeface="Arial" panose="020B0604020202020204" pitchFamily="34" charset="0"/>
              <a:buChar char="•"/>
            </a:pPr>
            <a:r>
              <a:rPr lang="en-US" b="1" dirty="0">
                <a:solidFill>
                  <a:srgbClr val="232323"/>
                </a:solidFill>
                <a:latin typeface="Noto Sans" panose="020B0502040504020204" pitchFamily="34" charset="0"/>
              </a:rPr>
              <a:t>Patient with a diagnosed of HTN with comorbidities</a:t>
            </a:r>
            <a:endParaRPr lang="en-US" b="1" i="0" dirty="0">
              <a:solidFill>
                <a:srgbClr val="232323"/>
              </a:solidFill>
              <a:effectLst/>
              <a:latin typeface="Noto Sans" panose="020B0502040504020204" pitchFamily="34" charset="0"/>
            </a:endParaRPr>
          </a:p>
          <a:p>
            <a:pPr marL="742950" lvl="1" indent="-285750">
              <a:buFont typeface="Arial" panose="020B0604020202020204" pitchFamily="34" charset="0"/>
              <a:buChar char="•"/>
            </a:pPr>
            <a:r>
              <a:rPr lang="en-US" b="0" i="0" dirty="0">
                <a:solidFill>
                  <a:srgbClr val="232323"/>
                </a:solidFill>
                <a:effectLst/>
                <a:latin typeface="Noto Sans" panose="020B0502040504020204" pitchFamily="34" charset="0"/>
              </a:rPr>
              <a:t>Patients with an out-of-office  or in-office blood pressure (mean home or daytime ambulatory) ≥130 mmHg systolic or ≥80 mmHg diastolic and the following comorbidities</a:t>
            </a:r>
          </a:p>
          <a:p>
            <a:pPr marL="1657350" lvl="3" indent="-285750">
              <a:buFont typeface="Arial" panose="020B0604020202020204" pitchFamily="34" charset="0"/>
              <a:buChar char="•"/>
            </a:pPr>
            <a:r>
              <a:rPr lang="en-US" b="0" i="0" dirty="0">
                <a:solidFill>
                  <a:srgbClr val="232323"/>
                </a:solidFill>
                <a:effectLst/>
                <a:latin typeface="Noto Sans" panose="020B0502040504020204" pitchFamily="34" charset="0"/>
              </a:rPr>
              <a:t>Established clinical cardiovascular disease (</a:t>
            </a:r>
            <a:r>
              <a:rPr lang="en-US" b="0" i="0" dirty="0" err="1">
                <a:solidFill>
                  <a:srgbClr val="232323"/>
                </a:solidFill>
                <a:effectLst/>
                <a:latin typeface="Noto Sans" panose="020B0502040504020204" pitchFamily="34" charset="0"/>
              </a:rPr>
              <a:t>eg</a:t>
            </a:r>
            <a:r>
              <a:rPr lang="en-US" b="0" i="0" dirty="0">
                <a:solidFill>
                  <a:srgbClr val="232323"/>
                </a:solidFill>
                <a:effectLst/>
                <a:latin typeface="Noto Sans" panose="020B0502040504020204" pitchFamily="34" charset="0"/>
              </a:rPr>
              <a:t>, chronic coronary syndrome [stable ischemic heart disease], heart failure, carotid disease, previous stroke, or peripheral arterial disease)</a:t>
            </a:r>
          </a:p>
          <a:p>
            <a:pPr marL="1657350" lvl="3" indent="-285750">
              <a:buFont typeface="Arial" panose="020B0604020202020204" pitchFamily="34" charset="0"/>
              <a:buChar char="•"/>
            </a:pPr>
            <a:r>
              <a:rPr lang="en-US" b="0" i="0" dirty="0">
                <a:solidFill>
                  <a:srgbClr val="232323"/>
                </a:solidFill>
                <a:effectLst/>
                <a:latin typeface="Noto Sans" panose="020B0502040504020204" pitchFamily="34" charset="0"/>
              </a:rPr>
              <a:t>Type 2 diabetes mellitus</a:t>
            </a:r>
          </a:p>
          <a:p>
            <a:pPr marL="1657350" lvl="3" indent="-285750">
              <a:buFont typeface="Arial" panose="020B0604020202020204" pitchFamily="34" charset="0"/>
              <a:buChar char="•"/>
            </a:pPr>
            <a:r>
              <a:rPr lang="en-US" b="0" i="0" dirty="0">
                <a:solidFill>
                  <a:srgbClr val="232323"/>
                </a:solidFill>
                <a:effectLst/>
                <a:latin typeface="Noto Sans" panose="020B0502040504020204" pitchFamily="34" charset="0"/>
              </a:rPr>
              <a:t>Chronic kidney disease</a:t>
            </a:r>
          </a:p>
          <a:p>
            <a:pPr marL="1657350" lvl="3" indent="-285750">
              <a:buFont typeface="Arial" panose="020B0604020202020204" pitchFamily="34" charset="0"/>
              <a:buChar char="•"/>
            </a:pPr>
            <a:r>
              <a:rPr lang="en-US" b="0" i="0" dirty="0">
                <a:solidFill>
                  <a:srgbClr val="232323"/>
                </a:solidFill>
                <a:effectLst/>
                <a:latin typeface="Noto Sans" panose="020B0502040504020204" pitchFamily="34" charset="0"/>
              </a:rPr>
              <a:t>Age 65 years or older</a:t>
            </a:r>
          </a:p>
          <a:p>
            <a:pPr marL="1657350" lvl="3" indent="-285750">
              <a:buFont typeface="Arial" panose="020B0604020202020204" pitchFamily="34" charset="0"/>
              <a:buChar char="•"/>
            </a:pPr>
            <a:r>
              <a:rPr lang="en-US" b="0" i="0" dirty="0">
                <a:solidFill>
                  <a:srgbClr val="232323"/>
                </a:solidFill>
                <a:effectLst/>
                <a:latin typeface="Noto Sans" panose="020B0502040504020204" pitchFamily="34" charset="0"/>
              </a:rPr>
              <a:t>An estimated 10-year risk of atherosclerotic cardiovascular disease of at least 10 percent</a:t>
            </a:r>
          </a:p>
          <a:p>
            <a:endParaRPr lang="en-US" b="0" i="0" dirty="0">
              <a:solidFill>
                <a:srgbClr val="232323"/>
              </a:solidFill>
              <a:effectLst/>
              <a:latin typeface="Noto Sans" panose="020B0502040504020204" pitchFamily="34" charset="0"/>
            </a:endParaRPr>
          </a:p>
          <a:p>
            <a:endParaRPr lang="en-US" b="0" i="0" dirty="0">
              <a:solidFill>
                <a:srgbClr val="232323"/>
              </a:solidFill>
              <a:effectLst/>
              <a:latin typeface="Noto Sans" panose="020B0502040504020204" pitchFamily="34" charset="0"/>
            </a:endParaRPr>
          </a:p>
          <a:p>
            <a:endParaRPr lang="en-US" dirty="0"/>
          </a:p>
        </p:txBody>
      </p:sp>
    </p:spTree>
    <p:extLst>
      <p:ext uri="{BB962C8B-B14F-4D97-AF65-F5344CB8AC3E}">
        <p14:creationId xmlns:p14="http://schemas.microsoft.com/office/powerpoint/2010/main" val="700435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84C4-CA59-44A9-A980-523778F307ED}"/>
              </a:ext>
            </a:extLst>
          </p:cNvPr>
          <p:cNvSpPr>
            <a:spLocks noGrp="1"/>
          </p:cNvSpPr>
          <p:nvPr>
            <p:ph type="title"/>
          </p:nvPr>
        </p:nvSpPr>
        <p:spPr>
          <a:xfrm>
            <a:off x="2173287" y="194480"/>
            <a:ext cx="10018713" cy="1185333"/>
          </a:xfrm>
        </p:spPr>
        <p:txBody>
          <a:bodyPr>
            <a:normAutofit/>
          </a:bodyPr>
          <a:lstStyle/>
          <a:p>
            <a:r>
              <a:rPr lang="en-US" dirty="0"/>
              <a:t>Titration for older patients</a:t>
            </a:r>
          </a:p>
        </p:txBody>
      </p:sp>
      <p:pic>
        <p:nvPicPr>
          <p:cNvPr id="4" name="Picture 3">
            <a:extLst>
              <a:ext uri="{FF2B5EF4-FFF2-40B4-BE49-F238E27FC236}">
                <a16:creationId xmlns:a16="http://schemas.microsoft.com/office/drawing/2014/main" id="{9733E78C-B442-486F-972B-A78EA621CF6A}"/>
              </a:ext>
            </a:extLst>
          </p:cNvPr>
          <p:cNvPicPr>
            <a:picLocks noChangeAspect="1"/>
          </p:cNvPicPr>
          <p:nvPr/>
        </p:nvPicPr>
        <p:blipFill>
          <a:blip r:embed="rId4"/>
          <a:stretch>
            <a:fillRect/>
          </a:stretch>
        </p:blipFill>
        <p:spPr>
          <a:xfrm>
            <a:off x="231793" y="685800"/>
            <a:ext cx="3234738" cy="349701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8CF56F6D-8164-4FA4-9D85-E61AC57D6401}"/>
              </a:ext>
            </a:extLst>
          </p:cNvPr>
          <p:cNvSpPr>
            <a:spLocks noGrp="1"/>
          </p:cNvSpPr>
          <p:nvPr>
            <p:ph idx="1"/>
          </p:nvPr>
        </p:nvSpPr>
        <p:spPr>
          <a:xfrm>
            <a:off x="3466531" y="1146412"/>
            <a:ext cx="8039670" cy="5295331"/>
          </a:xfrm>
        </p:spPr>
        <p:txBody>
          <a:bodyPr>
            <a:normAutofit/>
          </a:bodyPr>
          <a:lstStyle/>
          <a:p>
            <a:pPr>
              <a:lnSpc>
                <a:spcPct val="90000"/>
              </a:lnSpc>
            </a:pPr>
            <a:r>
              <a:rPr lang="en-US" sz="1600" dirty="0"/>
              <a:t>Patient specific: Guidelines differ from one organization to the other</a:t>
            </a:r>
          </a:p>
          <a:p>
            <a:pPr>
              <a:lnSpc>
                <a:spcPct val="90000"/>
              </a:lnSpc>
            </a:pPr>
            <a:r>
              <a:rPr lang="en-US" sz="1600" dirty="0"/>
              <a:t>Reasonable approach for older patients: </a:t>
            </a:r>
          </a:p>
          <a:p>
            <a:pPr lvl="1">
              <a:lnSpc>
                <a:spcPct val="90000"/>
              </a:lnSpc>
            </a:pPr>
            <a:r>
              <a:rPr lang="en-US" sz="1600" dirty="0"/>
              <a:t>After monotherapy has been initiated, assess  in 4 to 6 weeks</a:t>
            </a:r>
          </a:p>
          <a:p>
            <a:pPr lvl="1">
              <a:lnSpc>
                <a:spcPct val="90000"/>
              </a:lnSpc>
            </a:pPr>
            <a:r>
              <a:rPr lang="en-US" sz="1600" dirty="0"/>
              <a:t>If inadequate response titrate up to mid range of the medication (ex: HCTZ 12.5 to 25 mg) then reassess in 4 to 6 weeks</a:t>
            </a:r>
          </a:p>
          <a:p>
            <a:pPr lvl="1">
              <a:lnSpc>
                <a:spcPct val="90000"/>
              </a:lnSpc>
            </a:pPr>
            <a:r>
              <a:rPr lang="en-US" sz="1600" dirty="0"/>
              <a:t>Limit titration to one step with a given drug. Never max a drug (strategy B)</a:t>
            </a:r>
          </a:p>
          <a:p>
            <a:pPr lvl="1">
              <a:lnSpc>
                <a:spcPct val="90000"/>
              </a:lnSpc>
            </a:pPr>
            <a:r>
              <a:rPr lang="en-US" sz="1600" dirty="0"/>
              <a:t>If one step titration fails, you can do the following:</a:t>
            </a:r>
          </a:p>
          <a:p>
            <a:pPr lvl="2">
              <a:lnSpc>
                <a:spcPct val="90000"/>
              </a:lnSpc>
            </a:pPr>
            <a:r>
              <a:rPr lang="en-US" sz="1600" dirty="0"/>
              <a:t>Switch to a different more potent antihypertensive agent.</a:t>
            </a:r>
          </a:p>
          <a:p>
            <a:pPr lvl="2">
              <a:lnSpc>
                <a:spcPct val="90000"/>
              </a:lnSpc>
            </a:pPr>
            <a:r>
              <a:rPr lang="en-US" sz="1600" dirty="0"/>
              <a:t>Divide current dose to twice daily (for instance instead of Norvasc 1o mg daily-&gt; Norvasc 5 mg twice daily)</a:t>
            </a:r>
          </a:p>
          <a:p>
            <a:pPr lvl="3">
              <a:lnSpc>
                <a:spcPct val="90000"/>
              </a:lnSpc>
            </a:pPr>
            <a:r>
              <a:rPr lang="en-US" dirty="0"/>
              <a:t>Not always the best: issue with compliance. </a:t>
            </a:r>
          </a:p>
          <a:p>
            <a:pPr lvl="2">
              <a:lnSpc>
                <a:spcPct val="90000"/>
              </a:lnSpc>
            </a:pPr>
            <a:r>
              <a:rPr lang="en-US" sz="1600" dirty="0"/>
              <a:t>Add a second medications (lower end for instance for a older patient add Norvasc 5 mg daily to HTCZ 25 mg daily)  and assess in 4 to 6 weeks. </a:t>
            </a:r>
          </a:p>
          <a:p>
            <a:pPr lvl="3">
              <a:lnSpc>
                <a:spcPct val="90000"/>
              </a:lnSpc>
            </a:pPr>
            <a:r>
              <a:rPr lang="en-US" dirty="0"/>
              <a:t>If they can afford it and available, prescribe a combo med</a:t>
            </a:r>
          </a:p>
          <a:p>
            <a:pPr lvl="3">
              <a:lnSpc>
                <a:spcPct val="90000"/>
              </a:lnSpc>
            </a:pPr>
            <a:r>
              <a:rPr lang="en-US" dirty="0"/>
              <a:t>Add a second med  (dose specific to patient’s </a:t>
            </a:r>
            <a:r>
              <a:rPr lang="en-US" dirty="0" err="1"/>
              <a:t>B/p</a:t>
            </a:r>
            <a:r>
              <a:rPr lang="en-US" dirty="0"/>
              <a:t> and tolerance: if less than </a:t>
            </a:r>
            <a:r>
              <a:rPr lang="en-US" dirty="0" err="1"/>
              <a:t>b/p</a:t>
            </a:r>
            <a:r>
              <a:rPr lang="en-US" dirty="0"/>
              <a:t> 20/10 : lowest dose, higher dose if above and can tolerate it)</a:t>
            </a:r>
          </a:p>
          <a:p>
            <a:pPr lvl="2">
              <a:lnSpc>
                <a:spcPct val="90000"/>
              </a:lnSpc>
            </a:pPr>
            <a:endParaRPr lang="en-US" sz="1000" dirty="0"/>
          </a:p>
        </p:txBody>
      </p:sp>
    </p:spTree>
    <p:extLst>
      <p:ext uri="{BB962C8B-B14F-4D97-AF65-F5344CB8AC3E}">
        <p14:creationId xmlns:p14="http://schemas.microsoft.com/office/powerpoint/2010/main" val="41404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3886199" y="0"/>
            <a:ext cx="4666129" cy="6858000"/>
          </a:xfrm>
          <a:prstGeom prst="rect">
            <a:avLst/>
          </a:prstGeom>
        </p:spPr>
      </p:pic>
    </p:spTree>
    <p:extLst>
      <p:ext uri="{BB962C8B-B14F-4D97-AF65-F5344CB8AC3E}">
        <p14:creationId xmlns:p14="http://schemas.microsoft.com/office/powerpoint/2010/main" val="1538819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Contraindications</a:t>
            </a:r>
          </a:p>
        </p:txBody>
      </p:sp>
      <p:sp>
        <p:nvSpPr>
          <p:cNvPr id="3" name="Content Placeholder 2"/>
          <p:cNvSpPr>
            <a:spLocks noGrp="1"/>
          </p:cNvSpPr>
          <p:nvPr>
            <p:ph idx="1"/>
          </p:nvPr>
        </p:nvSpPr>
        <p:spPr>
          <a:xfrm>
            <a:off x="1484310" y="2139043"/>
            <a:ext cx="10018713" cy="4131128"/>
          </a:xfrm>
        </p:spPr>
        <p:txBody>
          <a:bodyPr>
            <a:normAutofit fontScale="92500"/>
          </a:bodyPr>
          <a:lstStyle/>
          <a:p>
            <a:r>
              <a:rPr lang="en-US" dirty="0"/>
              <a:t>▪ Diuretics may worsen gout.</a:t>
            </a:r>
          </a:p>
          <a:p>
            <a:r>
              <a:rPr lang="en-US" dirty="0"/>
              <a:t>Avoid thiazide and loop diuretic in patient with sulfa allergy – Cross sensitivity</a:t>
            </a:r>
          </a:p>
          <a:p>
            <a:r>
              <a:rPr lang="en-US" dirty="0"/>
              <a:t>▪ </a:t>
            </a:r>
            <a:r>
              <a:rPr lang="el-GR" i="1" dirty="0"/>
              <a:t>β</a:t>
            </a:r>
            <a:r>
              <a:rPr lang="el-GR" dirty="0"/>
              <a:t>-</a:t>
            </a:r>
            <a:r>
              <a:rPr lang="en-US" dirty="0"/>
              <a:t>Blockers (relative) in reactive airway disease, heart block, diabetes, and peripheral vascular disease; probably should be avoided in patients with metabolic syndrome or insulin-requiring diabetes. </a:t>
            </a:r>
          </a:p>
          <a:p>
            <a:r>
              <a:rPr lang="el-GR" i="1" dirty="0"/>
              <a:t>β</a:t>
            </a:r>
            <a:r>
              <a:rPr lang="el-GR" dirty="0"/>
              <a:t>-</a:t>
            </a:r>
            <a:r>
              <a:rPr lang="en-US" dirty="0"/>
              <a:t>Blockers : Wean slowly after chronic use. </a:t>
            </a:r>
          </a:p>
          <a:p>
            <a:r>
              <a:rPr lang="en-US" dirty="0"/>
              <a:t>Diltiazem or verapamil: Do not use with systolic dysfunction or heart block.</a:t>
            </a:r>
          </a:p>
          <a:p>
            <a:r>
              <a:rPr lang="en-US" dirty="0"/>
              <a:t> Amlodipine may cause peripheral edema and GERD.</a:t>
            </a:r>
          </a:p>
          <a:p>
            <a:r>
              <a:rPr lang="en-US" dirty="0"/>
              <a:t>CCB: don’t prescribe to patients with heart block without a pacemaker. </a:t>
            </a:r>
          </a:p>
          <a:p>
            <a:endParaRPr lang="en-US" dirty="0"/>
          </a:p>
        </p:txBody>
      </p:sp>
    </p:spTree>
    <p:extLst>
      <p:ext uri="{BB962C8B-B14F-4D97-AF65-F5344CB8AC3E}">
        <p14:creationId xmlns:p14="http://schemas.microsoft.com/office/powerpoint/2010/main" val="280588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BCDF-EE63-4E3F-A35E-E44211AE4385}"/>
              </a:ext>
            </a:extLst>
          </p:cNvPr>
          <p:cNvSpPr>
            <a:spLocks noGrp="1"/>
          </p:cNvSpPr>
          <p:nvPr>
            <p:ph type="title"/>
          </p:nvPr>
        </p:nvSpPr>
        <p:spPr/>
        <p:txBody>
          <a:bodyPr/>
          <a:lstStyle/>
          <a:p>
            <a:r>
              <a:rPr lang="en-US" b="1" i="0" dirty="0">
                <a:solidFill>
                  <a:srgbClr val="0C7278"/>
                </a:solidFill>
                <a:effectLst/>
                <a:latin typeface="Source Sans Pro" panose="020B0503030403020204" pitchFamily="34" charset="0"/>
              </a:rPr>
              <a:t>Key Clinical Points</a:t>
            </a:r>
            <a:endParaRPr lang="en-US" dirty="0"/>
          </a:p>
        </p:txBody>
      </p:sp>
      <p:sp>
        <p:nvSpPr>
          <p:cNvPr id="3" name="Content Placeholder 2">
            <a:extLst>
              <a:ext uri="{FF2B5EF4-FFF2-40B4-BE49-F238E27FC236}">
                <a16:creationId xmlns:a16="http://schemas.microsoft.com/office/drawing/2014/main" id="{29326204-8C31-4DDB-ADFC-31A140270C4D}"/>
              </a:ext>
            </a:extLst>
          </p:cNvPr>
          <p:cNvSpPr>
            <a:spLocks noGrp="1"/>
          </p:cNvSpPr>
          <p:nvPr>
            <p:ph idx="1"/>
          </p:nvPr>
        </p:nvSpPr>
        <p:spPr/>
        <p:txBody>
          <a:bodyPr>
            <a:normAutofit fontScale="77500" lnSpcReduction="20000"/>
          </a:bodyPr>
          <a:lstStyle/>
          <a:p>
            <a:pPr algn="l">
              <a:buFont typeface="+mj-lt"/>
              <a:buAutoNum type="arabicPeriod"/>
            </a:pPr>
            <a:r>
              <a:rPr lang="en-US" b="1" i="0" dirty="0">
                <a:solidFill>
                  <a:srgbClr val="343536"/>
                </a:solidFill>
                <a:effectLst/>
                <a:latin typeface="Source Sans Pro" panose="020B0503030403020204" pitchFamily="34" charset="0"/>
              </a:rPr>
              <a:t>The prevalence of hypertension increases steadily with age.</a:t>
            </a:r>
            <a:endParaRPr lang="en-US" b="0" i="0" dirty="0">
              <a:solidFill>
                <a:srgbClr val="343536"/>
              </a:solidFill>
              <a:effectLst/>
              <a:latin typeface="Source Sans Pro" panose="020B0503030403020204" pitchFamily="34" charset="0"/>
            </a:endParaRPr>
          </a:p>
          <a:p>
            <a:pPr algn="l">
              <a:buFont typeface="+mj-lt"/>
              <a:buAutoNum type="arabicPeriod"/>
            </a:pPr>
            <a:r>
              <a:rPr lang="en-US" b="1" i="0" dirty="0">
                <a:solidFill>
                  <a:srgbClr val="343536"/>
                </a:solidFill>
                <a:effectLst/>
                <a:latin typeface="Source Sans Pro" panose="020B0503030403020204" pitchFamily="34" charset="0"/>
              </a:rPr>
              <a:t>Older people develop systolic hypertension due to the age-related increase in arterial stiffness. Systolic blood pressure and pulse pressure, both closely associated with arterial stiffness, confer the greatest significance as cardiovascular and cerebrovascular risk factors.</a:t>
            </a:r>
            <a:endParaRPr lang="en-US" b="0" i="0" dirty="0">
              <a:solidFill>
                <a:srgbClr val="343536"/>
              </a:solidFill>
              <a:effectLst/>
              <a:latin typeface="Source Sans Pro" panose="020B0503030403020204" pitchFamily="34" charset="0"/>
            </a:endParaRPr>
          </a:p>
          <a:p>
            <a:pPr algn="l">
              <a:buFont typeface="+mj-lt"/>
              <a:buAutoNum type="arabicPeriod"/>
            </a:pPr>
            <a:r>
              <a:rPr lang="en-US" b="1" i="0" dirty="0">
                <a:solidFill>
                  <a:srgbClr val="343536"/>
                </a:solidFill>
                <a:effectLst/>
                <a:latin typeface="Source Sans Pro" panose="020B0503030403020204" pitchFamily="34" charset="0"/>
              </a:rPr>
              <a:t>Age-related changes in systems that regulate blood pressure result in greater blood pressure variability. Therefore, careful attention is needed to accurately measure and diagnose hypertension, as well as monitoring for adverse drug events—especially postural hypotension—throughout treatment.</a:t>
            </a:r>
          </a:p>
          <a:p>
            <a:pPr>
              <a:buFont typeface="+mj-lt"/>
              <a:buAutoNum type="arabicPeriod"/>
            </a:pPr>
            <a:r>
              <a:rPr lang="en-US" b="1" i="0" dirty="0">
                <a:solidFill>
                  <a:srgbClr val="343536"/>
                </a:solidFill>
                <a:effectLst/>
                <a:latin typeface="Source Sans Pro" panose="020B0503030403020204" pitchFamily="34" charset="0"/>
              </a:rPr>
              <a:t>Older hypertensive individuals commonly have physiologic characteristics that respond effectively to lifestyle modifications.</a:t>
            </a:r>
            <a:endParaRPr lang="en-US" b="0" i="0" dirty="0">
              <a:solidFill>
                <a:srgbClr val="343536"/>
              </a:solidFill>
              <a:effectLst/>
              <a:latin typeface="Source Sans Pro" panose="020B0503030403020204" pitchFamily="34" charset="0"/>
            </a:endParaRPr>
          </a:p>
          <a:p>
            <a:pPr algn="l">
              <a:buFont typeface="+mj-lt"/>
              <a:buAutoNum type="arabicPeriod"/>
            </a:pPr>
            <a:endParaRPr lang="en-US" b="0" i="0" dirty="0">
              <a:solidFill>
                <a:srgbClr val="343536"/>
              </a:solidFill>
              <a:effectLst/>
              <a:latin typeface="Source Sans Pro" panose="020B0503030403020204" pitchFamily="34" charset="0"/>
            </a:endParaRPr>
          </a:p>
          <a:p>
            <a:pPr marL="0" indent="0">
              <a:buNone/>
            </a:pPr>
            <a:endParaRPr lang="en-US" dirty="0"/>
          </a:p>
        </p:txBody>
      </p:sp>
    </p:spTree>
    <p:extLst>
      <p:ext uri="{BB962C8B-B14F-4D97-AF65-F5344CB8AC3E}">
        <p14:creationId xmlns:p14="http://schemas.microsoft.com/office/powerpoint/2010/main" val="1785136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2065338" y="606425"/>
            <a:ext cx="9144000" cy="762000"/>
          </a:xfrm>
        </p:spPr>
        <p:txBody>
          <a:bodyPr anchor="t"/>
          <a:lstStyle/>
          <a:p>
            <a:r>
              <a:rPr lang="en-US" altLang="en-US" sz="2800">
                <a:latin typeface="GrHelvetica"/>
                <a:ea typeface="GrHelvetica"/>
                <a:cs typeface="GrHelvetica"/>
              </a:rPr>
              <a:t>CVD RISK FACTORS</a:t>
            </a:r>
            <a:endParaRPr lang="en-US" altLang="en-US" sz="3200">
              <a:solidFill>
                <a:srgbClr val="00B0F0"/>
              </a:solidFill>
              <a:latin typeface="GrHelvetica"/>
              <a:ea typeface="GrHelvetica"/>
              <a:cs typeface="GrHelvetica"/>
            </a:endParaRPr>
          </a:p>
        </p:txBody>
      </p:sp>
      <p:sp>
        <p:nvSpPr>
          <p:cNvPr id="14340" name="Rectangle 3"/>
          <p:cNvSpPr>
            <a:spLocks noGrp="1" noChangeArrowheads="1"/>
          </p:cNvSpPr>
          <p:nvPr>
            <p:ph type="body" idx="1"/>
          </p:nvPr>
        </p:nvSpPr>
        <p:spPr>
          <a:xfrm>
            <a:off x="1905000" y="1524000"/>
            <a:ext cx="8458200" cy="4800600"/>
          </a:xfrm>
        </p:spPr>
        <p:txBody>
          <a:bodyPr/>
          <a:lstStyle/>
          <a:p>
            <a:pPr>
              <a:lnSpc>
                <a:spcPct val="90000"/>
              </a:lnSpc>
              <a:spcAft>
                <a:spcPct val="40000"/>
              </a:spcAft>
              <a:buFontTx/>
              <a:buChar char="•"/>
              <a:defRPr/>
            </a:pPr>
            <a:r>
              <a:rPr lang="en-US"/>
              <a:t>Four major risk factors for CVD:</a:t>
            </a:r>
          </a:p>
          <a:p>
            <a:pPr marL="800100">
              <a:lnSpc>
                <a:spcPct val="90000"/>
              </a:lnSpc>
              <a:spcBef>
                <a:spcPts val="600"/>
              </a:spcBef>
              <a:buFont typeface="Wingdings" pitchFamily="-123" charset="2"/>
              <a:buChar char="Ø"/>
              <a:defRPr/>
            </a:pPr>
            <a:r>
              <a:rPr lang="en-US">
                <a:solidFill>
                  <a:srgbClr val="C00000"/>
                </a:solidFill>
              </a:rPr>
              <a:t>Hypertension</a:t>
            </a:r>
          </a:p>
          <a:p>
            <a:pPr marL="800100">
              <a:lnSpc>
                <a:spcPct val="90000"/>
              </a:lnSpc>
              <a:spcBef>
                <a:spcPts val="600"/>
              </a:spcBef>
              <a:buFont typeface="Wingdings" pitchFamily="-123" charset="2"/>
              <a:buChar char="Ø"/>
              <a:defRPr/>
            </a:pPr>
            <a:r>
              <a:rPr lang="en-US">
                <a:solidFill>
                  <a:srgbClr val="C00000"/>
                </a:solidFill>
              </a:rPr>
              <a:t>Diabetes mellitus</a:t>
            </a:r>
          </a:p>
          <a:p>
            <a:pPr marL="800100">
              <a:lnSpc>
                <a:spcPct val="90000"/>
              </a:lnSpc>
              <a:spcBef>
                <a:spcPts val="600"/>
              </a:spcBef>
              <a:buFont typeface="Wingdings" pitchFamily="-123" charset="2"/>
              <a:buChar char="Ø"/>
              <a:defRPr/>
            </a:pPr>
            <a:r>
              <a:rPr lang="en-US">
                <a:solidFill>
                  <a:srgbClr val="C00000"/>
                </a:solidFill>
              </a:rPr>
              <a:t>Dyslipidemia</a:t>
            </a:r>
          </a:p>
          <a:p>
            <a:pPr marL="800100">
              <a:lnSpc>
                <a:spcPct val="90000"/>
              </a:lnSpc>
              <a:spcBef>
                <a:spcPts val="600"/>
              </a:spcBef>
              <a:buFont typeface="Wingdings" pitchFamily="-123" charset="2"/>
              <a:buChar char="Ø"/>
              <a:defRPr/>
            </a:pPr>
            <a:r>
              <a:rPr lang="en-US">
                <a:solidFill>
                  <a:srgbClr val="C00000"/>
                </a:solidFill>
              </a:rPr>
              <a:t>Smoking</a:t>
            </a:r>
          </a:p>
          <a:p>
            <a:pPr>
              <a:lnSpc>
                <a:spcPct val="90000"/>
              </a:lnSpc>
              <a:spcBef>
                <a:spcPts val="1800"/>
              </a:spcBef>
              <a:spcAft>
                <a:spcPct val="40000"/>
              </a:spcAft>
              <a:buFontTx/>
              <a:buChar char="•"/>
              <a:defRPr/>
            </a:pPr>
            <a:r>
              <a:rPr lang="en-US"/>
              <a:t>Higher rates of CVD in older people: absolute number of cases per risk factor tends to increase with age</a:t>
            </a:r>
          </a:p>
          <a:p>
            <a:pPr>
              <a:lnSpc>
                <a:spcPct val="90000"/>
              </a:lnSpc>
              <a:spcAft>
                <a:spcPct val="40000"/>
              </a:spcAft>
              <a:buFontTx/>
              <a:buChar char="•"/>
              <a:defRPr/>
            </a:pPr>
            <a:r>
              <a:rPr lang="en-US"/>
              <a:t>Multiple risk factors act in concert with age-related CV changes to promote the development and progression of heart and vascular disorders</a:t>
            </a:r>
          </a:p>
        </p:txBody>
      </p:sp>
    </p:spTree>
    <p:extLst>
      <p:ext uri="{BB962C8B-B14F-4D97-AF65-F5344CB8AC3E}">
        <p14:creationId xmlns:p14="http://schemas.microsoft.com/office/powerpoint/2010/main" val="4100422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noChangeArrowheads="1"/>
          </p:cNvSpPr>
          <p:nvPr>
            <p:ph type="title"/>
          </p:nvPr>
        </p:nvSpPr>
        <p:spPr>
          <a:xfrm>
            <a:off x="1484311" y="685800"/>
            <a:ext cx="10018713" cy="829491"/>
          </a:xfrm>
        </p:spPr>
        <p:txBody>
          <a:bodyPr/>
          <a:lstStyle/>
          <a:p>
            <a:pPr eaLnBrk="1" hangingPunct="1"/>
            <a:r>
              <a:rPr lang="en-US" altLang="en-US" dirty="0">
                <a:ea typeface="ＭＳ Ｐゴシック" panose="020B0600070205080204" pitchFamily="34" charset="-128"/>
              </a:rPr>
              <a:t>Hypertension.</a:t>
            </a:r>
          </a:p>
        </p:txBody>
      </p:sp>
      <p:sp>
        <p:nvSpPr>
          <p:cNvPr id="3" name="Content Placeholder 2"/>
          <p:cNvSpPr>
            <a:spLocks noGrp="1"/>
          </p:cNvSpPr>
          <p:nvPr>
            <p:ph idx="1"/>
          </p:nvPr>
        </p:nvSpPr>
        <p:spPr>
          <a:xfrm>
            <a:off x="1484310" y="1515291"/>
            <a:ext cx="10018713" cy="4911635"/>
          </a:xfrm>
        </p:spPr>
        <p:txBody>
          <a:bodyPr>
            <a:normAutofit/>
          </a:bodyPr>
          <a:lstStyle/>
          <a:p>
            <a:pPr eaLnBrk="1" hangingPunct="1">
              <a:defRPr/>
            </a:pPr>
            <a:r>
              <a:rPr lang="en-US" sz="2000" dirty="0">
                <a:cs typeface="+mn-cs"/>
              </a:rPr>
              <a:t>Follow-up</a:t>
            </a:r>
          </a:p>
          <a:p>
            <a:pPr lvl="1" eaLnBrk="1" hangingPunct="1">
              <a:defRPr/>
            </a:pPr>
            <a:r>
              <a:rPr lang="en-US" dirty="0"/>
              <a:t>Frequency based on level of hypertension:</a:t>
            </a:r>
          </a:p>
          <a:p>
            <a:pPr lvl="2">
              <a:defRPr/>
            </a:pPr>
            <a:r>
              <a:rPr lang="en-US" sz="2000" dirty="0"/>
              <a:t>Prehypertensive: 3 to 6 months </a:t>
            </a:r>
          </a:p>
          <a:p>
            <a:pPr lvl="2">
              <a:defRPr/>
            </a:pPr>
            <a:r>
              <a:rPr lang="en-US" sz="2000" dirty="0"/>
              <a:t>If systolic and/or diastolic B/P  less than 20 mmHg from target four to 6 weeks</a:t>
            </a:r>
          </a:p>
          <a:p>
            <a:pPr lvl="2">
              <a:defRPr/>
            </a:pPr>
            <a:r>
              <a:rPr lang="en-US" sz="2000" dirty="0"/>
              <a:t>If  systolic and/or diastolic B/P more than 20 mmHg from target within two to 4  weeks.</a:t>
            </a:r>
          </a:p>
          <a:p>
            <a:pPr lvl="2">
              <a:defRPr/>
            </a:pPr>
            <a:r>
              <a:rPr lang="en-US" sz="2000" dirty="0"/>
              <a:t>Best practice: one month to bring B/P to target.  Usually not possible for the elderly as you have to go slow and start low. </a:t>
            </a:r>
          </a:p>
          <a:p>
            <a:pPr lvl="2">
              <a:defRPr/>
            </a:pPr>
            <a:r>
              <a:rPr lang="en-US" sz="2000" b="0" i="0" dirty="0">
                <a:solidFill>
                  <a:srgbClr val="000000"/>
                </a:solidFill>
                <a:effectLst/>
              </a:rPr>
              <a:t>Repeat electrolytes, BUN/creatinine about 3 to 6 weeks after initiating thiazide diuretics, ARB, or </a:t>
            </a:r>
            <a:r>
              <a:rPr lang="en-US" sz="2000" b="0" i="0" dirty="0" err="1">
                <a:solidFill>
                  <a:srgbClr val="000000"/>
                </a:solidFill>
                <a:effectLst/>
              </a:rPr>
              <a:t>ACEi</a:t>
            </a:r>
            <a:r>
              <a:rPr lang="en-US" sz="2000" b="0" i="0" dirty="0">
                <a:solidFill>
                  <a:srgbClr val="000000"/>
                </a:solidFill>
                <a:effectLst/>
              </a:rPr>
              <a:t>, to evaluate for drug-induced complications</a:t>
            </a:r>
          </a:p>
          <a:p>
            <a:pPr lvl="2">
              <a:defRPr/>
            </a:pPr>
            <a:r>
              <a:rPr lang="en-US" sz="2000" dirty="0"/>
              <a:t>When patient is stable: OK to follow up q 6 to 12 months. </a:t>
            </a:r>
          </a:p>
        </p:txBody>
      </p:sp>
    </p:spTree>
    <p:extLst>
      <p:ext uri="{BB962C8B-B14F-4D97-AF65-F5344CB8AC3E}">
        <p14:creationId xmlns:p14="http://schemas.microsoft.com/office/powerpoint/2010/main" val="1227825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329" name="Title 1"/>
          <p:cNvSpPr>
            <a:spLocks noGrp="1" noChangeArrowheads="1"/>
          </p:cNvSpPr>
          <p:nvPr>
            <p:ph type="title"/>
          </p:nvPr>
        </p:nvSpPr>
        <p:spPr>
          <a:xfrm>
            <a:off x="535021" y="685800"/>
            <a:ext cx="2639962" cy="5105400"/>
          </a:xfrm>
        </p:spPr>
        <p:txBody>
          <a:bodyPr>
            <a:normAutofit/>
          </a:bodyPr>
          <a:lstStyle/>
          <a:p>
            <a:pPr eaLnBrk="1" hangingPunct="1"/>
            <a:r>
              <a:rPr lang="en-US" altLang="en-US" sz="3400">
                <a:solidFill>
                  <a:srgbClr val="FFFFFF"/>
                </a:solidFill>
                <a:ea typeface="ＭＳ Ｐゴシック" panose="020B0600070205080204" pitchFamily="34" charset="-128"/>
              </a:rPr>
              <a:t>Hypertension</a:t>
            </a:r>
          </a:p>
        </p:txBody>
      </p:sp>
      <p:grpSp>
        <p:nvGrpSpPr>
          <p:cNvPr id="76" name="Group 75">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77"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8"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9"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0"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1"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2"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99331" name="Content Placeholder 2">
            <a:extLst>
              <a:ext uri="{FF2B5EF4-FFF2-40B4-BE49-F238E27FC236}">
                <a16:creationId xmlns:a16="http://schemas.microsoft.com/office/drawing/2014/main" id="{FD80D17C-AA68-47BB-9945-C854191BBABC}"/>
              </a:ext>
            </a:extLst>
          </p:cNvPr>
          <p:cNvGraphicFramePr>
            <a:graphicFrameLocks noGrp="1"/>
          </p:cNvGraphicFramePr>
          <p:nvPr>
            <p:ph idx="1"/>
            <p:extLst>
              <p:ext uri="{D42A27DB-BD31-4B8C-83A1-F6EECF244321}">
                <p14:modId xmlns:p14="http://schemas.microsoft.com/office/powerpoint/2010/main" val="365548550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649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E90D-0A07-AC75-4E5A-048586400CF8}"/>
              </a:ext>
            </a:extLst>
          </p:cNvPr>
          <p:cNvSpPr>
            <a:spLocks noGrp="1"/>
          </p:cNvSpPr>
          <p:nvPr>
            <p:ph type="title"/>
          </p:nvPr>
        </p:nvSpPr>
        <p:spPr/>
        <p:txBody>
          <a:bodyPr/>
          <a:lstStyle/>
          <a:p>
            <a:r>
              <a:rPr lang="en-US" dirty="0"/>
              <a:t>Atrial fibrillation (</a:t>
            </a:r>
            <a:r>
              <a:rPr lang="en-US" dirty="0" err="1"/>
              <a:t>Afib</a:t>
            </a:r>
            <a:r>
              <a:rPr lang="en-US" dirty="0"/>
              <a:t>)</a:t>
            </a:r>
          </a:p>
        </p:txBody>
      </p:sp>
      <p:sp>
        <p:nvSpPr>
          <p:cNvPr id="3" name="Content Placeholder 2">
            <a:extLst>
              <a:ext uri="{FF2B5EF4-FFF2-40B4-BE49-F238E27FC236}">
                <a16:creationId xmlns:a16="http://schemas.microsoft.com/office/drawing/2014/main" id="{006A20E1-2A7B-0BDB-A413-31DCCB63E967}"/>
              </a:ext>
            </a:extLst>
          </p:cNvPr>
          <p:cNvSpPr>
            <a:spLocks noGrp="1"/>
          </p:cNvSpPr>
          <p:nvPr>
            <p:ph idx="1"/>
          </p:nvPr>
        </p:nvSpPr>
        <p:spPr/>
        <p:txBody>
          <a:bodyPr/>
          <a:lstStyle/>
          <a:p>
            <a:r>
              <a:rPr lang="en-US" b="0" i="0" dirty="0" err="1">
                <a:solidFill>
                  <a:srgbClr val="000000"/>
                </a:solidFill>
                <a:effectLst/>
                <a:latin typeface="Helvetica Neue"/>
              </a:rPr>
              <a:t>Afib</a:t>
            </a:r>
            <a:r>
              <a:rPr lang="en-US" b="0" i="0" dirty="0">
                <a:solidFill>
                  <a:srgbClr val="000000"/>
                </a:solidFill>
                <a:effectLst/>
                <a:latin typeface="Helvetica Neue"/>
              </a:rPr>
              <a:t>: paroxysmal or continuous supraventricular tachyarrhythmia characterized by rapid, uncoordinated atrial electrical activity and an irregularly irregular ventricular response. In most patients</a:t>
            </a:r>
            <a:endParaRPr lang="en-US" dirty="0"/>
          </a:p>
        </p:txBody>
      </p:sp>
    </p:spTree>
    <p:extLst>
      <p:ext uri="{BB962C8B-B14F-4D97-AF65-F5344CB8AC3E}">
        <p14:creationId xmlns:p14="http://schemas.microsoft.com/office/powerpoint/2010/main" val="3596537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3553" name="Rectangle 2"/>
          <p:cNvSpPr>
            <a:spLocks noGrp="1" noChangeArrowheads="1"/>
          </p:cNvSpPr>
          <p:nvPr>
            <p:ph type="title"/>
          </p:nvPr>
        </p:nvSpPr>
        <p:spPr>
          <a:xfrm>
            <a:off x="1484311" y="685801"/>
            <a:ext cx="10018713" cy="842962"/>
          </a:xfrm>
        </p:spPr>
        <p:txBody>
          <a:bodyPr vert="horz" lIns="91440" tIns="45720" rIns="91440" bIns="45720" rtlCol="0" anchor="ctr">
            <a:normAutofit fontScale="90000"/>
          </a:bodyPr>
          <a:lstStyle/>
          <a:p>
            <a:r>
              <a:rPr lang="en-US" altLang="en-US" dirty="0"/>
              <a:t>Tachyarrhythmias – Atrial fibrillation- updated 2022</a:t>
            </a:r>
          </a:p>
        </p:txBody>
      </p:sp>
      <p:pic>
        <p:nvPicPr>
          <p:cNvPr id="8" name="Picture 7" descr="Chart, bar chart&#10;&#10;Description automatically generated">
            <a:extLst>
              <a:ext uri="{FF2B5EF4-FFF2-40B4-BE49-F238E27FC236}">
                <a16:creationId xmlns:a16="http://schemas.microsoft.com/office/drawing/2014/main" id="{D9189F5A-84F9-46C6-8B85-0C8516D8B575}"/>
              </a:ext>
            </a:extLst>
          </p:cNvPr>
          <p:cNvPicPr>
            <a:picLocks noChangeAspect="1"/>
          </p:cNvPicPr>
          <p:nvPr/>
        </p:nvPicPr>
        <p:blipFill>
          <a:blip r:embed="rId4"/>
          <a:stretch>
            <a:fillRect/>
          </a:stretch>
        </p:blipFill>
        <p:spPr>
          <a:xfrm>
            <a:off x="193239" y="2197655"/>
            <a:ext cx="3166818" cy="176019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3554" name="Rectangle 3"/>
          <p:cNvSpPr>
            <a:spLocks noGrp="1" noChangeArrowheads="1"/>
          </p:cNvSpPr>
          <p:nvPr>
            <p:ph type="body" sz="half" idx="1"/>
          </p:nvPr>
        </p:nvSpPr>
        <p:spPr>
          <a:xfrm>
            <a:off x="3360057" y="1998133"/>
            <a:ext cx="8146144" cy="3793067"/>
          </a:xfrm>
        </p:spPr>
        <p:txBody>
          <a:bodyPr vert="horz" lIns="91440" tIns="45720" rIns="91440" bIns="45720" rtlCol="0" anchor="ctr">
            <a:normAutofit fontScale="92500" lnSpcReduction="10000"/>
          </a:bodyPr>
          <a:lstStyle/>
          <a:p>
            <a:r>
              <a:rPr lang="en-US" altLang="en-US" sz="2200" dirty="0"/>
              <a:t>The most common sustained arrhythmia seen in clinical practice</a:t>
            </a:r>
          </a:p>
          <a:p>
            <a:r>
              <a:rPr lang="en-US" altLang="en-US" sz="2200" dirty="0"/>
              <a:t>Incidence and prevalence increase exponentially with age, such that the prevalence in octogenarians is approximately 10%</a:t>
            </a:r>
          </a:p>
          <a:p>
            <a:r>
              <a:rPr lang="en-US" sz="2200" b="0" i="0" dirty="0"/>
              <a:t>Patients over age 80 account for approximately 35 percent of patients with AF and the prevalence of AF is about 10 percent</a:t>
            </a:r>
          </a:p>
          <a:p>
            <a:pPr algn="l"/>
            <a:r>
              <a:rPr lang="en-US" sz="2200" b="0" i="0" dirty="0">
                <a:solidFill>
                  <a:srgbClr val="232323"/>
                </a:solidFill>
                <a:effectLst/>
              </a:rPr>
              <a:t>rate control has often been preferred in the elderly patients for the following reasons:</a:t>
            </a:r>
          </a:p>
          <a:p>
            <a:pPr lvl="1"/>
            <a:r>
              <a:rPr lang="en-US" sz="2200" b="0" i="0" dirty="0">
                <a:solidFill>
                  <a:srgbClr val="232323"/>
                </a:solidFill>
                <a:effectLst/>
              </a:rPr>
              <a:t>They are more sensitive to the proarrhythmic effects of drugs</a:t>
            </a:r>
          </a:p>
          <a:p>
            <a:pPr lvl="1"/>
            <a:r>
              <a:rPr lang="en-US" sz="2200" b="0" i="0" dirty="0">
                <a:solidFill>
                  <a:srgbClr val="232323"/>
                </a:solidFill>
                <a:effectLst/>
              </a:rPr>
              <a:t>AF is often permanent</a:t>
            </a:r>
          </a:p>
          <a:p>
            <a:pPr lvl="1"/>
            <a:r>
              <a:rPr lang="en-US" sz="2200" b="0" i="0" dirty="0">
                <a:solidFill>
                  <a:srgbClr val="232323"/>
                </a:solidFill>
                <a:effectLst/>
              </a:rPr>
              <a:t>AF is often asymptomatic</a:t>
            </a:r>
          </a:p>
          <a:p>
            <a:endParaRPr lang="en-US" altLang="en-US" dirty="0"/>
          </a:p>
          <a:p>
            <a:pPr marL="457200" lvl="1" indent="0">
              <a:buNone/>
            </a:pPr>
            <a:endParaRPr lang="en-US" altLang="en-US" dirty="0"/>
          </a:p>
        </p:txBody>
      </p:sp>
    </p:spTree>
    <p:extLst>
      <p:ext uri="{BB962C8B-B14F-4D97-AF65-F5344CB8AC3E}">
        <p14:creationId xmlns:p14="http://schemas.microsoft.com/office/powerpoint/2010/main" val="418595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a:t>
            </a:r>
            <a:br>
              <a:rPr lang="en-US" dirty="0"/>
            </a:br>
            <a:r>
              <a:rPr lang="en-US" dirty="0"/>
              <a:t>Atrial fibrillation</a:t>
            </a:r>
          </a:p>
        </p:txBody>
      </p:sp>
      <p:sp>
        <p:nvSpPr>
          <p:cNvPr id="4" name="Content Placeholder 3"/>
          <p:cNvSpPr>
            <a:spLocks noGrp="1"/>
          </p:cNvSpPr>
          <p:nvPr>
            <p:ph idx="1"/>
          </p:nvPr>
        </p:nvSpPr>
        <p:spPr>
          <a:xfrm>
            <a:off x="1484310" y="2666999"/>
            <a:ext cx="10018713" cy="3436621"/>
          </a:xfrm>
        </p:spPr>
        <p:txBody>
          <a:bodyPr>
            <a:normAutofit fontScale="92500" lnSpcReduction="20000"/>
          </a:bodyPr>
          <a:lstStyle/>
          <a:p>
            <a:pPr marL="457200" indent="-457200">
              <a:buFont typeface="+mj-lt"/>
              <a:buAutoNum type="arabicPeriod"/>
            </a:pPr>
            <a:r>
              <a:rPr lang="en-US" dirty="0"/>
              <a:t>Paroxysmal: Episodes last &lt; 7 days vast majority less than 24 hours. Respond to cardioversion</a:t>
            </a:r>
          </a:p>
          <a:p>
            <a:pPr marL="457200" indent="-457200">
              <a:buFont typeface="+mj-lt"/>
              <a:buAutoNum type="arabicPeriod"/>
            </a:pPr>
            <a:r>
              <a:rPr lang="en-US" dirty="0"/>
              <a:t>Persistent: Last &gt; 7 days, respond to cardioversion but may occur again</a:t>
            </a:r>
          </a:p>
          <a:p>
            <a:pPr marL="457200" indent="-457200">
              <a:buFont typeface="+mj-lt"/>
              <a:buAutoNum type="arabicPeriod"/>
            </a:pPr>
            <a:r>
              <a:rPr lang="en-US" dirty="0"/>
              <a:t>Permanent: Present &gt; 1 year, usually failed cardioversion</a:t>
            </a:r>
          </a:p>
          <a:p>
            <a:pPr marL="457200" indent="-457200">
              <a:buFont typeface="+mj-lt"/>
              <a:buAutoNum type="arabicPeriod"/>
            </a:pPr>
            <a:endParaRPr lang="en-US" dirty="0"/>
          </a:p>
          <a:p>
            <a:pPr marL="0" indent="0">
              <a:buNone/>
            </a:pPr>
            <a:r>
              <a:rPr lang="en-US" dirty="0" err="1"/>
              <a:t>Valvular</a:t>
            </a:r>
            <a:r>
              <a:rPr lang="en-US" dirty="0"/>
              <a:t> </a:t>
            </a:r>
            <a:r>
              <a:rPr lang="en-US" dirty="0" err="1"/>
              <a:t>Afib</a:t>
            </a:r>
            <a:r>
              <a:rPr lang="en-US" dirty="0"/>
              <a:t> vs </a:t>
            </a:r>
            <a:r>
              <a:rPr lang="en-US" dirty="0" err="1"/>
              <a:t>Nonvalvular</a:t>
            </a:r>
            <a:r>
              <a:rPr lang="en-US" dirty="0"/>
              <a:t> </a:t>
            </a:r>
            <a:r>
              <a:rPr lang="en-US" dirty="0" err="1"/>
              <a:t>Afib</a:t>
            </a:r>
            <a:endParaRPr lang="en-US" dirty="0"/>
          </a:p>
          <a:p>
            <a:pPr marL="0" indent="0">
              <a:buNone/>
            </a:pPr>
            <a:r>
              <a:rPr lang="en-US" dirty="0"/>
              <a:t> Valvular </a:t>
            </a:r>
            <a:r>
              <a:rPr lang="en-US" dirty="0" err="1"/>
              <a:t>Afib</a:t>
            </a:r>
            <a:r>
              <a:rPr lang="en-US" dirty="0"/>
              <a:t>: affects people who have moderate to severe valve diseases only or an artificial valve.</a:t>
            </a:r>
          </a:p>
          <a:p>
            <a:pPr marL="0" indent="0">
              <a:buNone/>
            </a:pPr>
            <a:r>
              <a:rPr lang="en-US" dirty="0" err="1"/>
              <a:t>NonValvular</a:t>
            </a:r>
            <a:r>
              <a:rPr lang="en-US" dirty="0"/>
              <a:t> AFIB: </a:t>
            </a:r>
            <a:r>
              <a:rPr lang="en-US" i="0" dirty="0">
                <a:solidFill>
                  <a:srgbClr val="202124"/>
                </a:solidFill>
                <a:effectLst/>
              </a:rPr>
              <a:t>atrial fibrillation that isn't caused by a problem with a heart valve</a:t>
            </a:r>
            <a:endParaRPr lang="en-US" dirty="0"/>
          </a:p>
        </p:txBody>
      </p:sp>
    </p:spTree>
    <p:extLst>
      <p:ext uri="{BB962C8B-B14F-4D97-AF65-F5344CB8AC3E}">
        <p14:creationId xmlns:p14="http://schemas.microsoft.com/office/powerpoint/2010/main" val="1255684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10833" y="531628"/>
            <a:ext cx="5358641" cy="6326371"/>
          </a:xfrm>
        </p:spPr>
        <p:txBody>
          <a:bodyPr>
            <a:normAutofit fontScale="92500" lnSpcReduction="10000"/>
          </a:bodyPr>
          <a:lstStyle/>
          <a:p>
            <a:pPr marL="0" indent="0">
              <a:buNone/>
            </a:pPr>
            <a:endParaRPr lang="en-US" sz="2800" b="1" u="sng" dirty="0"/>
          </a:p>
          <a:p>
            <a:endParaRPr lang="en-US" i="1" dirty="0"/>
          </a:p>
          <a:p>
            <a:pPr>
              <a:spcAft>
                <a:spcPct val="40000"/>
              </a:spcAft>
              <a:buFontTx/>
              <a:buChar char="•"/>
            </a:pPr>
            <a:r>
              <a:rPr lang="en-US" altLang="en-US" sz="2600" dirty="0">
                <a:ea typeface="ＭＳ Ｐゴシック" panose="020B0600070205080204" pitchFamily="34" charset="-128"/>
              </a:rPr>
              <a:t>Most common Risk factors:</a:t>
            </a:r>
          </a:p>
          <a:p>
            <a:pPr lvl="1">
              <a:spcAft>
                <a:spcPct val="40000"/>
              </a:spcAft>
              <a:buFontTx/>
              <a:buChar char="•"/>
            </a:pPr>
            <a:r>
              <a:rPr lang="en-US" altLang="en-US" sz="2600" dirty="0">
                <a:ea typeface="ＭＳ Ｐゴシック" panose="020B0600070205080204" pitchFamily="34" charset="-128"/>
              </a:rPr>
              <a:t>Age</a:t>
            </a:r>
          </a:p>
          <a:p>
            <a:pPr lvl="1">
              <a:spcAft>
                <a:spcPct val="40000"/>
              </a:spcAft>
              <a:buFontTx/>
              <a:buChar char="•"/>
            </a:pPr>
            <a:r>
              <a:rPr lang="en-US" altLang="en-US" sz="2600" dirty="0">
                <a:ea typeface="ＭＳ Ｐゴシック" panose="020B0600070205080204" pitchFamily="34" charset="-128"/>
              </a:rPr>
              <a:t>HTN, </a:t>
            </a:r>
          </a:p>
          <a:p>
            <a:pPr lvl="1">
              <a:spcAft>
                <a:spcPct val="40000"/>
              </a:spcAft>
              <a:buFontTx/>
              <a:buChar char="•"/>
            </a:pPr>
            <a:r>
              <a:rPr lang="en-US" altLang="en-US" sz="2600" dirty="0">
                <a:ea typeface="ＭＳ Ｐゴシック" panose="020B0600070205080204" pitchFamily="34" charset="-128"/>
              </a:rPr>
              <a:t>Obesity </a:t>
            </a:r>
          </a:p>
          <a:p>
            <a:pPr>
              <a:spcAft>
                <a:spcPct val="40000"/>
              </a:spcAft>
              <a:buFontTx/>
              <a:buChar char="•"/>
            </a:pPr>
            <a:r>
              <a:rPr lang="en-US" altLang="en-US" sz="2600" dirty="0">
                <a:ea typeface="ＭＳ Ｐゴシック" panose="020B0600070205080204" pitchFamily="34" charset="-128"/>
              </a:rPr>
              <a:t>Other risk factors</a:t>
            </a:r>
          </a:p>
          <a:p>
            <a:pPr lvl="1"/>
            <a:r>
              <a:rPr lang="en-US" sz="2600" dirty="0"/>
              <a:t>Male sex</a:t>
            </a:r>
          </a:p>
          <a:p>
            <a:pPr lvl="1"/>
            <a:r>
              <a:rPr lang="en-US" sz="2600" dirty="0"/>
              <a:t>European ancestry (Caucasians) </a:t>
            </a:r>
          </a:p>
          <a:p>
            <a:pPr lvl="1"/>
            <a:r>
              <a:rPr lang="en-US" sz="2600" dirty="0"/>
              <a:t>Diabetes</a:t>
            </a:r>
          </a:p>
          <a:p>
            <a:endParaRPr lang="en-US" dirty="0"/>
          </a:p>
        </p:txBody>
      </p:sp>
      <p:sp>
        <p:nvSpPr>
          <p:cNvPr id="5" name="Content Placeholder 4"/>
          <p:cNvSpPr>
            <a:spLocks noGrp="1"/>
          </p:cNvSpPr>
          <p:nvPr>
            <p:ph sz="half" idx="2"/>
          </p:nvPr>
        </p:nvSpPr>
        <p:spPr>
          <a:xfrm>
            <a:off x="6969474" y="820479"/>
            <a:ext cx="4895056" cy="5217041"/>
          </a:xfrm>
        </p:spPr>
        <p:txBody>
          <a:bodyPr>
            <a:normAutofit fontScale="92500" lnSpcReduction="10000"/>
          </a:bodyPr>
          <a:lstStyle/>
          <a:p>
            <a:pPr marL="0" indent="0">
              <a:buNone/>
            </a:pPr>
            <a:endParaRPr lang="en-US" sz="3000" b="1" u="sng" dirty="0"/>
          </a:p>
          <a:p>
            <a:pPr marL="0" indent="0">
              <a:buNone/>
            </a:pPr>
            <a:endParaRPr lang="en-US" dirty="0"/>
          </a:p>
          <a:p>
            <a:r>
              <a:rPr lang="en-US" i="1" dirty="0"/>
              <a:t>Most are idiopathic</a:t>
            </a:r>
            <a:r>
              <a:rPr lang="en-US" dirty="0"/>
              <a:t>.</a:t>
            </a:r>
          </a:p>
          <a:p>
            <a:r>
              <a:rPr lang="en-US" dirty="0"/>
              <a:t>Coronary artery disease</a:t>
            </a:r>
          </a:p>
          <a:p>
            <a:r>
              <a:rPr lang="en-US" dirty="0"/>
              <a:t>Heart failure</a:t>
            </a:r>
          </a:p>
          <a:p>
            <a:r>
              <a:rPr lang="en-US" dirty="0"/>
              <a:t>Cardiomyopathy (ischemic or nonischemic)</a:t>
            </a:r>
          </a:p>
          <a:p>
            <a:r>
              <a:rPr lang="en-US" dirty="0"/>
              <a:t>Valvular diseases (e.g., mitral regurgitation, mitral stenosis)</a:t>
            </a:r>
          </a:p>
          <a:p>
            <a:r>
              <a:rPr lang="en-US" dirty="0"/>
              <a:t>Hyperthyroidism</a:t>
            </a:r>
          </a:p>
          <a:p>
            <a:r>
              <a:rPr lang="en-US" dirty="0"/>
              <a:t>Cardiac procedures or surgeries</a:t>
            </a:r>
          </a:p>
          <a:p>
            <a:r>
              <a:rPr lang="en-US" dirty="0"/>
              <a:t>Alcohol abuse</a:t>
            </a:r>
          </a:p>
          <a:p>
            <a:r>
              <a:rPr lang="en-US" dirty="0"/>
              <a:t>Sleep apnea</a:t>
            </a:r>
          </a:p>
          <a:p>
            <a:r>
              <a:rPr lang="en-US" altLang="en-US" dirty="0">
                <a:ea typeface="ＭＳ Ｐゴシック" panose="020B0600070205080204" pitchFamily="34" charset="-128"/>
              </a:rPr>
              <a:t>COPD</a:t>
            </a:r>
            <a:endParaRPr lang="en-US" dirty="0"/>
          </a:p>
          <a:p>
            <a:r>
              <a:rPr lang="en-US" dirty="0"/>
              <a:t>Serious infections (e.g., pneumonia)</a:t>
            </a:r>
          </a:p>
          <a:p>
            <a:endParaRPr lang="en-US" dirty="0"/>
          </a:p>
        </p:txBody>
      </p:sp>
      <p:sp>
        <p:nvSpPr>
          <p:cNvPr id="6" name="TextBox 5">
            <a:extLst>
              <a:ext uri="{FF2B5EF4-FFF2-40B4-BE49-F238E27FC236}">
                <a16:creationId xmlns:a16="http://schemas.microsoft.com/office/drawing/2014/main" id="{80575233-7A45-4A2E-86EF-B7083DC62522}"/>
              </a:ext>
            </a:extLst>
          </p:cNvPr>
          <p:cNvSpPr txBox="1"/>
          <p:nvPr/>
        </p:nvSpPr>
        <p:spPr>
          <a:xfrm>
            <a:off x="2883091" y="270019"/>
            <a:ext cx="6093724" cy="523220"/>
          </a:xfrm>
          <a:prstGeom prst="rect">
            <a:avLst/>
          </a:prstGeom>
          <a:noFill/>
        </p:spPr>
        <p:txBody>
          <a:bodyPr wrap="square">
            <a:spAutoFit/>
          </a:bodyPr>
          <a:lstStyle/>
          <a:p>
            <a:pPr>
              <a:spcAft>
                <a:spcPct val="40000"/>
              </a:spcAft>
            </a:pPr>
            <a:r>
              <a:rPr lang="en-US" altLang="en-US" sz="2800" dirty="0">
                <a:ea typeface="ＭＳ Ｐゴシック" panose="020B0600070205080204" pitchFamily="34" charset="-128"/>
              </a:rPr>
              <a:t> Risk and contributing factors:</a:t>
            </a:r>
          </a:p>
        </p:txBody>
      </p:sp>
    </p:spTree>
    <p:extLst>
      <p:ext uri="{BB962C8B-B14F-4D97-AF65-F5344CB8AC3E}">
        <p14:creationId xmlns:p14="http://schemas.microsoft.com/office/powerpoint/2010/main" val="155969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2708275" y="654050"/>
            <a:ext cx="9144000" cy="1143000"/>
          </a:xfrm>
        </p:spPr>
        <p:txBody>
          <a:bodyPr anchor="t"/>
          <a:lstStyle/>
          <a:p>
            <a:r>
              <a:rPr lang="en-US" altLang="en-US" sz="2800" dirty="0">
                <a:latin typeface="GrHelvetica"/>
                <a:ea typeface="GrHelvetica"/>
                <a:cs typeface="GrHelvetica"/>
              </a:rPr>
              <a:t>AF: CLINICAL FEATURES</a:t>
            </a:r>
            <a:br>
              <a:rPr lang="en-US" altLang="en-US" sz="2800" dirty="0">
                <a:latin typeface="GrHelvetica"/>
                <a:ea typeface="GrHelvetica"/>
                <a:cs typeface="GrHelvetica"/>
              </a:rPr>
            </a:br>
            <a:endParaRPr lang="en-US" altLang="en-US" sz="3200" dirty="0">
              <a:solidFill>
                <a:srgbClr val="00B0F0"/>
              </a:solidFill>
              <a:latin typeface="GrHelvetica"/>
              <a:ea typeface="GrHelvetica"/>
              <a:cs typeface="GrHelvetica"/>
            </a:endParaRPr>
          </a:p>
        </p:txBody>
      </p:sp>
      <p:sp>
        <p:nvSpPr>
          <p:cNvPr id="25602" name="Rectangle 3"/>
          <p:cNvSpPr>
            <a:spLocks noGrp="1" noChangeArrowheads="1"/>
          </p:cNvSpPr>
          <p:nvPr>
            <p:ph type="body" idx="1"/>
          </p:nvPr>
        </p:nvSpPr>
        <p:spPr>
          <a:xfrm>
            <a:off x="1905000" y="1631950"/>
            <a:ext cx="9684488" cy="4419600"/>
          </a:xfrm>
        </p:spPr>
        <p:txBody>
          <a:bodyPr>
            <a:normAutofit/>
          </a:bodyPr>
          <a:lstStyle/>
          <a:p>
            <a:pPr>
              <a:spcAft>
                <a:spcPct val="40000"/>
              </a:spcAft>
              <a:buFontTx/>
              <a:buChar char="•"/>
            </a:pPr>
            <a:r>
              <a:rPr lang="en-US" altLang="en-US" sz="2800" dirty="0">
                <a:ea typeface="ＭＳ Ｐゴシック" panose="020B0600070205080204" pitchFamily="34" charset="-128"/>
              </a:rPr>
              <a:t>Symptoms related to AF are highly variable</a:t>
            </a:r>
            <a:r>
              <a:rPr lang="en-US" altLang="en-US" sz="2600" dirty="0">
                <a:ea typeface="ＭＳ Ｐゴシック" panose="020B0600070205080204" pitchFamily="34" charset="-128"/>
              </a:rPr>
              <a:t> </a:t>
            </a:r>
          </a:p>
          <a:p>
            <a:pPr lvl="1">
              <a:spcAft>
                <a:spcPct val="40000"/>
              </a:spcAft>
              <a:buFontTx/>
              <a:buChar char="•"/>
            </a:pPr>
            <a:r>
              <a:rPr lang="en-US" altLang="en-US" sz="2200" dirty="0">
                <a:ea typeface="ＭＳ Ｐゴシック" panose="020B0600070205080204" pitchFamily="34" charset="-128"/>
              </a:rPr>
              <a:t>Often asymptomatic specially if ventricular response is 60 to 100 beat per minute</a:t>
            </a:r>
          </a:p>
          <a:p>
            <a:pPr lvl="1">
              <a:spcAft>
                <a:spcPct val="40000"/>
              </a:spcAft>
              <a:buFontTx/>
              <a:buChar char="•"/>
            </a:pPr>
            <a:r>
              <a:rPr lang="en-US" altLang="en-US" sz="2200" dirty="0">
                <a:ea typeface="ＭＳ Ｐゴシック" panose="020B0600070205080204" pitchFamily="34" charset="-128"/>
              </a:rPr>
              <a:t>Most common: palpitations, shortness of breath, impaired exercise tolerance, dizziness, presyncope or syncope, fatigue, anxiety, chest pressure. </a:t>
            </a:r>
          </a:p>
          <a:p>
            <a:pPr>
              <a:spcAft>
                <a:spcPct val="40000"/>
              </a:spcAft>
              <a:buFontTx/>
              <a:buChar char="•"/>
            </a:pPr>
            <a:r>
              <a:rPr lang="en-US" altLang="en-US" sz="2600" dirty="0">
                <a:ea typeface="ＭＳ Ｐゴシック" panose="020B0600070205080204" pitchFamily="34" charset="-128"/>
              </a:rPr>
              <a:t>Physical exam:</a:t>
            </a:r>
          </a:p>
          <a:p>
            <a:pPr lvl="1">
              <a:spcAft>
                <a:spcPct val="40000"/>
              </a:spcAft>
              <a:buFontTx/>
              <a:buChar char="•"/>
            </a:pPr>
            <a:r>
              <a:rPr lang="en-US" altLang="en-US" sz="2200" dirty="0">
                <a:ea typeface="ＭＳ Ｐゴシック" panose="020B0600070205080204" pitchFamily="34" charset="-128"/>
              </a:rPr>
              <a:t> Irregularly irregular heart rate and pulse with pulse deficit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040632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484311" y="685800"/>
            <a:ext cx="2566579" cy="5538019"/>
          </a:xfrm>
        </p:spPr>
        <p:txBody>
          <a:bodyPr>
            <a:normAutofit/>
          </a:bodyPr>
          <a:lstStyle/>
          <a:p>
            <a:r>
              <a:rPr lang="en-US" sz="3700" dirty="0"/>
              <a:t>Diagnostics (Class)</a:t>
            </a:r>
          </a:p>
        </p:txBody>
      </p:sp>
      <p:sp>
        <p:nvSpPr>
          <p:cNvPr id="6" name="Content Placeholder 5"/>
          <p:cNvSpPr>
            <a:spLocks noGrp="1"/>
          </p:cNvSpPr>
          <p:nvPr>
            <p:ph idx="1"/>
          </p:nvPr>
        </p:nvSpPr>
        <p:spPr>
          <a:xfrm>
            <a:off x="4050890" y="382384"/>
            <a:ext cx="7869561" cy="4652837"/>
          </a:xfrm>
        </p:spPr>
        <p:txBody>
          <a:bodyPr>
            <a:normAutofit/>
          </a:bodyPr>
          <a:lstStyle/>
          <a:p>
            <a:pPr>
              <a:lnSpc>
                <a:spcPct val="90000"/>
              </a:lnSpc>
              <a:spcAft>
                <a:spcPct val="40000"/>
              </a:spcAft>
              <a:buFontTx/>
              <a:buChar char="•"/>
            </a:pPr>
            <a:r>
              <a:rPr lang="en-US" altLang="en-US" sz="1600" dirty="0">
                <a:ea typeface="ＭＳ Ｐゴシック" panose="020B0600070205080204" pitchFamily="34" charset="-128"/>
              </a:rPr>
              <a:t>History and physical:</a:t>
            </a:r>
          </a:p>
          <a:p>
            <a:pPr>
              <a:lnSpc>
                <a:spcPct val="90000"/>
              </a:lnSpc>
              <a:spcAft>
                <a:spcPct val="40000"/>
              </a:spcAft>
              <a:buFontTx/>
              <a:buChar char="•"/>
            </a:pPr>
            <a:r>
              <a:rPr lang="en-US" altLang="en-US" sz="1600" dirty="0">
                <a:ea typeface="ＭＳ Ｐゴシック" panose="020B0600070205080204" pitchFamily="34" charset="-128"/>
              </a:rPr>
              <a:t>In patients with ongoing AF, the standard 12-lead electrocardiogram is diagnostic </a:t>
            </a:r>
          </a:p>
          <a:p>
            <a:pPr lvl="1">
              <a:lnSpc>
                <a:spcPct val="90000"/>
              </a:lnSpc>
              <a:spcAft>
                <a:spcPct val="40000"/>
              </a:spcAft>
              <a:buFontTx/>
              <a:buChar char="•"/>
            </a:pPr>
            <a:r>
              <a:rPr lang="en-US" altLang="en-US" sz="1600" dirty="0">
                <a:ea typeface="ＭＳ Ｐゴシック" panose="020B0600070205080204" pitchFamily="34" charset="-128"/>
              </a:rPr>
              <a:t>Absence p wave, irregular QRS interval, and usually tachycardia </a:t>
            </a:r>
          </a:p>
          <a:p>
            <a:pPr>
              <a:lnSpc>
                <a:spcPct val="90000"/>
              </a:lnSpc>
              <a:spcAft>
                <a:spcPct val="40000"/>
              </a:spcAft>
              <a:buFontTx/>
              <a:buChar char="•"/>
            </a:pPr>
            <a:r>
              <a:rPr lang="en-US" sz="1600" dirty="0"/>
              <a:t>Ambulatory rhythm monitoring (Holter monitoring) is helpful in diagnosing paroxysmal </a:t>
            </a:r>
            <a:r>
              <a:rPr lang="en-US" sz="1600" dirty="0" err="1"/>
              <a:t>AFib</a:t>
            </a:r>
            <a:r>
              <a:rPr lang="en-US" sz="1600" dirty="0"/>
              <a:t> or </a:t>
            </a:r>
            <a:r>
              <a:rPr lang="en-US" sz="1600" dirty="0" err="1"/>
              <a:t>AFlut</a:t>
            </a:r>
            <a:r>
              <a:rPr lang="en-US" sz="1600" dirty="0"/>
              <a:t> and monitoring for recurrence</a:t>
            </a:r>
            <a:endParaRPr lang="en-US" sz="1600" dirty="0">
              <a:ea typeface="ＭＳ Ｐゴシック" panose="020B0600070205080204" pitchFamily="34" charset="-128"/>
            </a:endParaRPr>
          </a:p>
          <a:p>
            <a:pPr>
              <a:lnSpc>
                <a:spcPct val="90000"/>
              </a:lnSpc>
              <a:spcAft>
                <a:spcPct val="40000"/>
              </a:spcAft>
              <a:buFontTx/>
              <a:buChar char="•"/>
            </a:pPr>
            <a:r>
              <a:rPr lang="en-US" altLang="en-US" sz="1600" dirty="0">
                <a:ea typeface="ＭＳ Ｐゴシック" panose="020B0600070205080204" pitchFamily="34" charset="-128"/>
              </a:rPr>
              <a:t>Initial Lab studies:</a:t>
            </a:r>
          </a:p>
          <a:p>
            <a:pPr lvl="1">
              <a:lnSpc>
                <a:spcPct val="90000"/>
              </a:lnSpc>
              <a:spcAft>
                <a:spcPct val="40000"/>
              </a:spcAft>
              <a:buFontTx/>
              <a:buChar char="•"/>
            </a:pPr>
            <a:r>
              <a:rPr lang="en-US" altLang="en-US" sz="1600" dirty="0">
                <a:ea typeface="ＭＳ Ｐゴシック" panose="020B0600070205080204" pitchFamily="34" charset="-128"/>
              </a:rPr>
              <a:t> CBC, CMP, thyroid function, renal functions, Toxicology screen (if you suspect drug use), D-dimer,  BNP (r/o HF),</a:t>
            </a:r>
          </a:p>
          <a:p>
            <a:pPr lvl="1">
              <a:lnSpc>
                <a:spcPct val="90000"/>
              </a:lnSpc>
              <a:spcAft>
                <a:spcPct val="40000"/>
              </a:spcAft>
              <a:buFontTx/>
              <a:buChar char="•"/>
            </a:pPr>
            <a:r>
              <a:rPr lang="en-US" altLang="en-US" sz="1600" dirty="0">
                <a:ea typeface="ＭＳ Ｐゴシック" panose="020B0600070205080204" pitchFamily="34" charset="-128"/>
              </a:rPr>
              <a:t>PT/INR if you contemplate anticoagulation. </a:t>
            </a:r>
          </a:p>
          <a:p>
            <a:pPr lvl="1">
              <a:lnSpc>
                <a:spcPct val="90000"/>
              </a:lnSpc>
              <a:spcAft>
                <a:spcPct val="40000"/>
              </a:spcAft>
              <a:buFontTx/>
              <a:buChar char="•"/>
            </a:pPr>
            <a:r>
              <a:rPr lang="en-US" altLang="en-US" sz="1600" dirty="0">
                <a:ea typeface="ＭＳ Ｐゴシック" panose="020B0600070205080204" pitchFamily="34" charset="-128"/>
              </a:rPr>
              <a:t> troponin if suspect unstable angina or MI.  (if you feel you need this, transfer to ER) </a:t>
            </a:r>
          </a:p>
          <a:p>
            <a:pPr lvl="1">
              <a:lnSpc>
                <a:spcPct val="90000"/>
              </a:lnSpc>
              <a:spcAft>
                <a:spcPct val="40000"/>
              </a:spcAft>
              <a:buFontTx/>
              <a:buChar char="•"/>
            </a:pPr>
            <a:r>
              <a:rPr lang="en-US" altLang="en-US" sz="1600" dirty="0">
                <a:ea typeface="ＭＳ Ｐゴシック" panose="020B0600070205080204" pitchFamily="34" charset="-128"/>
              </a:rPr>
              <a:t>If patient is on digoxin, order a level. </a:t>
            </a:r>
          </a:p>
          <a:p>
            <a:pPr>
              <a:lnSpc>
                <a:spcPct val="90000"/>
              </a:lnSpc>
            </a:pPr>
            <a:endParaRPr lang="en-US" sz="1100" dirty="0"/>
          </a:p>
        </p:txBody>
      </p:sp>
      <p:pic>
        <p:nvPicPr>
          <p:cNvPr id="2" name="Picture 1" descr="Chart&#10;&#10;Description automatically generated">
            <a:extLst>
              <a:ext uri="{FF2B5EF4-FFF2-40B4-BE49-F238E27FC236}">
                <a16:creationId xmlns:a16="http://schemas.microsoft.com/office/drawing/2014/main" id="{AD101728-E585-B149-0A5D-6348325EC407}"/>
              </a:ext>
            </a:extLst>
          </p:cNvPr>
          <p:cNvPicPr>
            <a:picLocks noChangeAspect="1"/>
          </p:cNvPicPr>
          <p:nvPr/>
        </p:nvPicPr>
        <p:blipFill>
          <a:blip r:embed="rId4"/>
          <a:stretch>
            <a:fillRect/>
          </a:stretch>
        </p:blipFill>
        <p:spPr>
          <a:xfrm>
            <a:off x="3553111" y="5035222"/>
            <a:ext cx="6547483" cy="168597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2978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2382838" y="646113"/>
            <a:ext cx="9144000" cy="762000"/>
          </a:xfrm>
        </p:spPr>
        <p:txBody>
          <a:bodyPr anchor="t">
            <a:normAutofit fontScale="90000"/>
          </a:bodyPr>
          <a:lstStyle/>
          <a:p>
            <a:r>
              <a:rPr lang="en-US" altLang="en-US" sz="2400" dirty="0">
                <a:latin typeface="GrHelvetica"/>
                <a:ea typeface="GrHelvetica"/>
                <a:cs typeface="GrHelvetica"/>
              </a:rPr>
              <a:t>Follow-up tests </a:t>
            </a:r>
            <a:br>
              <a:rPr lang="en-US" altLang="en-US" sz="2400" dirty="0">
                <a:latin typeface="GrHelvetica"/>
                <a:ea typeface="GrHelvetica"/>
                <a:cs typeface="GrHelvetica"/>
              </a:rPr>
            </a:br>
            <a:endParaRPr lang="en-US" altLang="en-US" sz="2400" dirty="0">
              <a:solidFill>
                <a:srgbClr val="00B0F0"/>
              </a:solidFill>
              <a:latin typeface="GrHelvetica"/>
              <a:ea typeface="GrHelvetica"/>
              <a:cs typeface="GrHelvetica"/>
            </a:endParaRPr>
          </a:p>
        </p:txBody>
      </p:sp>
      <p:sp>
        <p:nvSpPr>
          <p:cNvPr id="48130" name="Rectangle 3"/>
          <p:cNvSpPr>
            <a:spLocks noGrp="1" noChangeArrowheads="1"/>
          </p:cNvSpPr>
          <p:nvPr>
            <p:ph type="body" idx="1"/>
          </p:nvPr>
        </p:nvSpPr>
        <p:spPr>
          <a:xfrm>
            <a:off x="2598843" y="1219200"/>
            <a:ext cx="8305800" cy="4419600"/>
          </a:xfrm>
        </p:spPr>
        <p:txBody>
          <a:bodyPr>
            <a:normAutofit/>
          </a:bodyPr>
          <a:lstStyle/>
          <a:p>
            <a:r>
              <a:rPr lang="en-US" dirty="0"/>
              <a:t>Exercise stress test</a:t>
            </a:r>
          </a:p>
          <a:p>
            <a:r>
              <a:rPr lang="en-US" dirty="0"/>
              <a:t>Holter monitor</a:t>
            </a:r>
          </a:p>
          <a:p>
            <a:r>
              <a:rPr lang="en-US" dirty="0"/>
              <a:t>Chest x-ray (CXR) for cardiopulmonary disease</a:t>
            </a:r>
          </a:p>
          <a:p>
            <a:r>
              <a:rPr lang="en-US" dirty="0"/>
              <a:t>Echocardiogram</a:t>
            </a:r>
          </a:p>
          <a:p>
            <a:r>
              <a:rPr lang="en-US" dirty="0"/>
              <a:t>TEE (Transesophageal echocardiogram) to detect left atrial appendage thrombus if cardioversion is planned</a:t>
            </a:r>
          </a:p>
          <a:p>
            <a:r>
              <a:rPr lang="en-US" dirty="0"/>
              <a:t>Sleep study may be useful if sleep apnea is suspected.</a:t>
            </a:r>
          </a:p>
        </p:txBody>
      </p:sp>
    </p:spTree>
    <p:extLst>
      <p:ext uri="{BB962C8B-B14F-4D97-AF65-F5344CB8AC3E}">
        <p14:creationId xmlns:p14="http://schemas.microsoft.com/office/powerpoint/2010/main" val="706500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2751138" y="115661"/>
            <a:ext cx="7612062" cy="762000"/>
          </a:xfrm>
        </p:spPr>
        <p:txBody>
          <a:bodyPr anchor="t"/>
          <a:lstStyle/>
          <a:p>
            <a:r>
              <a:rPr lang="en-US" altLang="en-US" sz="2800" dirty="0">
                <a:latin typeface="GrHelvetica"/>
                <a:ea typeface="GrHelvetica"/>
                <a:cs typeface="GrHelvetica"/>
              </a:rPr>
              <a:t>MANAGEMENT OF AF</a:t>
            </a:r>
            <a:endParaRPr lang="en-US" altLang="en-US" sz="2800" dirty="0">
              <a:solidFill>
                <a:srgbClr val="00B0F0"/>
              </a:solidFill>
              <a:latin typeface="GrHelvetica"/>
              <a:ea typeface="GrHelvetica"/>
              <a:cs typeface="GrHelvetica"/>
            </a:endParaRPr>
          </a:p>
        </p:txBody>
      </p:sp>
      <p:sp>
        <p:nvSpPr>
          <p:cNvPr id="27650" name="Rectangle 3"/>
          <p:cNvSpPr>
            <a:spLocks noGrp="1" noChangeArrowheads="1"/>
          </p:cNvSpPr>
          <p:nvPr>
            <p:ph type="body" idx="1"/>
          </p:nvPr>
        </p:nvSpPr>
        <p:spPr>
          <a:xfrm>
            <a:off x="1820794" y="1100919"/>
            <a:ext cx="9472749" cy="4419600"/>
          </a:xfrm>
        </p:spPr>
        <p:txBody>
          <a:bodyPr>
            <a:noAutofit/>
          </a:bodyPr>
          <a:lstStyle/>
          <a:p>
            <a:pPr>
              <a:lnSpc>
                <a:spcPct val="90000"/>
              </a:lnSpc>
              <a:spcAft>
                <a:spcPct val="40000"/>
              </a:spcAft>
            </a:pPr>
            <a:r>
              <a:rPr lang="en-US" altLang="en-US" dirty="0">
                <a:latin typeface="Arial" panose="020B0604020202020204" pitchFamily="34" charset="0"/>
                <a:ea typeface="ＭＳ Ｐゴシック" panose="020B0600070205080204" pitchFamily="34" charset="-128"/>
                <a:cs typeface="Arial" panose="020B0604020202020204" pitchFamily="34" charset="0"/>
              </a:rPr>
              <a:t>Decision making:</a:t>
            </a:r>
          </a:p>
          <a:p>
            <a:pPr lvl="1">
              <a:lnSpc>
                <a:spcPct val="90000"/>
              </a:lnSpc>
              <a:spcAft>
                <a:spcPct val="40000"/>
              </a:spcAft>
            </a:pPr>
            <a:r>
              <a:rPr lang="en-US" altLang="en-US" dirty="0">
                <a:latin typeface="Arial" panose="020B0604020202020204" pitchFamily="34" charset="0"/>
                <a:ea typeface="ＭＳ Ｐゴシック" panose="020B0600070205080204" pitchFamily="34" charset="-128"/>
                <a:cs typeface="Arial" panose="020B0604020202020204" pitchFamily="34" charset="0"/>
              </a:rPr>
              <a:t> Heart rate versus rhythm control. </a:t>
            </a:r>
          </a:p>
          <a:p>
            <a:pPr lvl="1">
              <a:lnSpc>
                <a:spcPct val="90000"/>
              </a:lnSpc>
              <a:spcAft>
                <a:spcPct val="40000"/>
              </a:spcAft>
            </a:pPr>
            <a:r>
              <a:rPr lang="en-US" altLang="en-US" dirty="0" err="1">
                <a:latin typeface="Arial" panose="020B0604020202020204" pitchFamily="34" charset="0"/>
                <a:ea typeface="ＭＳ Ｐゴシック" panose="020B0600070205080204" pitchFamily="34" charset="-128"/>
                <a:cs typeface="Arial" panose="020B0604020202020204" pitchFamily="34" charset="0"/>
              </a:rPr>
              <a:t>Anticoagulate</a:t>
            </a:r>
            <a:r>
              <a:rPr lang="en-US" altLang="en-US" dirty="0">
                <a:latin typeface="Arial" panose="020B0604020202020204" pitchFamily="34" charset="0"/>
                <a:ea typeface="ＭＳ Ｐゴシック" panose="020B0600070205080204" pitchFamily="34" charset="-128"/>
                <a:cs typeface="Arial" panose="020B0604020202020204" pitchFamily="34" charset="0"/>
              </a:rPr>
              <a:t> or not. </a:t>
            </a:r>
          </a:p>
          <a:p>
            <a:pPr marL="457200" lvl="1" indent="0">
              <a:lnSpc>
                <a:spcPct val="90000"/>
              </a:lnSpc>
              <a:spcAft>
                <a:spcPct val="40000"/>
              </a:spcAft>
              <a:buNone/>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lvl="1">
              <a:lnSpc>
                <a:spcPct val="90000"/>
              </a:lnSpc>
              <a:spcAft>
                <a:spcPct val="40000"/>
              </a:spcAft>
            </a:pPr>
            <a:r>
              <a:rPr lang="en-US" altLang="en-US" dirty="0">
                <a:latin typeface="Arial" panose="020B0604020202020204" pitchFamily="34" charset="0"/>
                <a:ea typeface="ＭＳ Ｐゴシック" panose="020B0600070205080204" pitchFamily="34" charset="-128"/>
                <a:cs typeface="Arial" panose="020B0604020202020204" pitchFamily="34" charset="0"/>
              </a:rPr>
              <a:t>Behavioral modifications: </a:t>
            </a:r>
          </a:p>
          <a:p>
            <a:pPr marL="990600" lvl="1" indent="-533400">
              <a:lnSpc>
                <a:spcPct val="90000"/>
              </a:lnSpc>
              <a:spcAft>
                <a:spcPct val="40000"/>
              </a:spcAft>
              <a:buFont typeface="Wingdings" panose="05000000000000000000" pitchFamily="2" charset="2"/>
              <a:buChar char="Ø"/>
            </a:pPr>
            <a:r>
              <a:rPr lang="en-US" altLang="en-US" dirty="0">
                <a:latin typeface="Arial" panose="020B0604020202020204" pitchFamily="34" charset="0"/>
                <a:ea typeface="ＭＳ Ｐゴシック" panose="020B0600070205080204" pitchFamily="34" charset="-128"/>
                <a:cs typeface="Arial" panose="020B0604020202020204" pitchFamily="34" charset="0"/>
              </a:rPr>
              <a:t>Avoid stimulant (caffeine, nicotine, decongestant) and ETOH above recommended guidelines </a:t>
            </a:r>
          </a:p>
          <a:p>
            <a:pPr marL="990600" lvl="1" indent="-533400">
              <a:lnSpc>
                <a:spcPct val="90000"/>
              </a:lnSpc>
              <a:spcAft>
                <a:spcPct val="40000"/>
              </a:spcAft>
              <a:buFont typeface="Wingdings" panose="05000000000000000000" pitchFamily="2" charset="2"/>
              <a:buChar char="Ø"/>
            </a:pPr>
            <a:r>
              <a:rPr lang="en-US" altLang="en-US" dirty="0">
                <a:latin typeface="Arial" panose="020B0604020202020204" pitchFamily="34" charset="0"/>
                <a:ea typeface="ＭＳ Ｐゴシック" panose="020B0600070205080204" pitchFamily="34" charset="-128"/>
                <a:cs typeface="Arial" panose="020B0604020202020204" pitchFamily="34" charset="0"/>
              </a:rPr>
              <a:t>Encourage physical activities and weight reduction</a:t>
            </a:r>
          </a:p>
          <a:p>
            <a:pPr marL="533400" indent="-533400">
              <a:lnSpc>
                <a:spcPct val="90000"/>
              </a:lnSpc>
              <a:spcAft>
                <a:spcPct val="40000"/>
              </a:spcAft>
              <a:buFont typeface="Wingdings" panose="05000000000000000000" pitchFamily="2" charset="2"/>
              <a:buChar char="Ø"/>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80475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587625" y="568325"/>
            <a:ext cx="8458200" cy="990600"/>
          </a:xfrm>
        </p:spPr>
        <p:txBody>
          <a:bodyPr anchor="t"/>
          <a:lstStyle/>
          <a:p>
            <a:r>
              <a:rPr lang="en-US" altLang="en-US" sz="2800">
                <a:solidFill>
                  <a:srgbClr val="C00000"/>
                </a:solidFill>
                <a:ea typeface="ＭＳ Ｐゴシック" panose="020B0600070205080204" pitchFamily="34" charset="-128"/>
              </a:rPr>
              <a:t>PRINCIPAL EFFECTS OF AGING ON THE CARDIOVASCULAR SYSTEM (1 of 2)</a:t>
            </a:r>
            <a:endParaRPr lang="en-US" altLang="en-US">
              <a:solidFill>
                <a:srgbClr val="C00000"/>
              </a:solidFill>
              <a:ea typeface="ＭＳ Ｐゴシック" panose="020B0600070205080204" pitchFamily="34" charset="-128"/>
            </a:endParaRPr>
          </a:p>
        </p:txBody>
      </p:sp>
      <p:graphicFrame>
        <p:nvGraphicFramePr>
          <p:cNvPr id="823361" name="Group 65"/>
          <p:cNvGraphicFramePr>
            <a:graphicFrameLocks noGrp="1"/>
          </p:cNvGraphicFramePr>
          <p:nvPr>
            <p:ph sz="half" idx="2"/>
          </p:nvPr>
        </p:nvGraphicFramePr>
        <p:xfrm>
          <a:off x="2057400" y="1768476"/>
          <a:ext cx="7924800" cy="4041775"/>
        </p:xfrm>
        <a:graphic>
          <a:graphicData uri="http://schemas.openxmlformats.org/drawingml/2006/table">
            <a:tbl>
              <a:tblPr/>
              <a:tblGrid>
                <a:gridCol w="3475038">
                  <a:extLst>
                    <a:ext uri="{9D8B030D-6E8A-4147-A177-3AD203B41FA5}">
                      <a16:colId xmlns:a16="http://schemas.microsoft.com/office/drawing/2014/main" val="20000"/>
                    </a:ext>
                  </a:extLst>
                </a:gridCol>
                <a:gridCol w="4449762">
                  <a:extLst>
                    <a:ext uri="{9D8B030D-6E8A-4147-A177-3AD203B41FA5}">
                      <a16:colId xmlns:a16="http://schemas.microsoft.com/office/drawing/2014/main" val="20001"/>
                    </a:ext>
                  </a:extLst>
                </a:gridCol>
              </a:tblGrid>
              <a:tr h="396938">
                <a:tc>
                  <a:txBody>
                    <a:bodyPr/>
                    <a:lstStyle>
                      <a:lvl1pPr>
                        <a:spcBef>
                          <a:spcPct val="20000"/>
                        </a:spcBef>
                        <a:buClr>
                          <a:srgbClr val="9C267F"/>
                        </a:buClr>
                        <a:buFont typeface="Wingdings" charset="2"/>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defRPr>
                          <a:solidFill>
                            <a:srgbClr val="000000"/>
                          </a:solidFill>
                          <a:latin typeface="Arial" charset="0"/>
                          <a:ea typeface="ＭＳ Ｐゴシック" charset="-128"/>
                        </a:defRPr>
                      </a:lvl4pPr>
                      <a:lvl5pPr marL="2057400" indent="-228600">
                        <a:spcBef>
                          <a:spcPct val="20000"/>
                        </a:spcBef>
                        <a:buClr>
                          <a:srgbClr val="9C267F"/>
                        </a:buClr>
                        <a:buFont typeface="Wingdings" charset="2"/>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Arial" charset="0"/>
                          <a:ea typeface="ＭＳ Ｐゴシック" charset="-128"/>
                        </a:rPr>
                        <a:t>Age effect</a:t>
                      </a:r>
                      <a:endParaRPr kumimoji="0" lang="en-US" altLang="en-US" sz="2000" b="0" i="0" u="none" strike="noStrike" cap="none" normalizeH="0" baseline="0">
                        <a:ln>
                          <a:noFill/>
                        </a:ln>
                        <a:solidFill>
                          <a:schemeClr val="bg1"/>
                        </a:solidFill>
                        <a:effectLst/>
                        <a:latin typeface="Arial" charset="0"/>
                        <a:ea typeface="ＭＳ Ｐゴシック" charset="-128"/>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rgbClr val="9C267F"/>
                        </a:buClr>
                        <a:buFont typeface="Wingdings" charset="2"/>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defRPr>
                          <a:solidFill>
                            <a:srgbClr val="000000"/>
                          </a:solidFill>
                          <a:latin typeface="Arial" charset="0"/>
                          <a:ea typeface="ＭＳ Ｐゴシック" charset="-128"/>
                        </a:defRPr>
                      </a:lvl4pPr>
                      <a:lvl5pPr marL="2057400" indent="-228600">
                        <a:spcBef>
                          <a:spcPct val="20000"/>
                        </a:spcBef>
                        <a:buClr>
                          <a:srgbClr val="9C267F"/>
                        </a:buClr>
                        <a:buFont typeface="Wingdings" charset="2"/>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Arial" charset="0"/>
                          <a:ea typeface="ＭＳ Ｐゴシック" charset="-128"/>
                        </a:rPr>
                        <a:t>Clinical implication</a:t>
                      </a:r>
                      <a:endParaRPr kumimoji="0" lang="en-US" altLang="en-US" sz="2000" b="0" i="0" u="none" strike="noStrike" cap="none" normalizeH="0" baseline="0">
                        <a:ln>
                          <a:noFill/>
                        </a:ln>
                        <a:solidFill>
                          <a:schemeClr val="bg1"/>
                        </a:solidFill>
                        <a:effectLst/>
                        <a:latin typeface="Arial" charset="0"/>
                        <a:ea typeface="ＭＳ Ｐゴシック" charset="-128"/>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519195">
                <a:tc>
                  <a:txBody>
                    <a:bodyPr/>
                    <a:lstStyle>
                      <a:lvl1pPr>
                        <a:spcBef>
                          <a:spcPct val="20000"/>
                        </a:spcBef>
                        <a:buClr>
                          <a:srgbClr val="9C267F"/>
                        </a:buClr>
                        <a:buFont typeface="Wingdings" charset="2"/>
                        <a:tabLst>
                          <a:tab pos="92075" algn="l"/>
                          <a:tab pos="182563" algn="l"/>
                          <a:tab pos="274638" algn="l"/>
                          <a:tab pos="365125" algn="l"/>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92075" algn="l"/>
                          <a:tab pos="182563" algn="l"/>
                          <a:tab pos="274638" algn="l"/>
                          <a:tab pos="365125" algn="l"/>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92075" algn="l"/>
                          <a:tab pos="182563" algn="l"/>
                          <a:tab pos="274638" algn="l"/>
                          <a:tab pos="365125" algn="l"/>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tab pos="92075" algn="l"/>
                          <a:tab pos="182563" algn="l"/>
                          <a:tab pos="274638" algn="l"/>
                          <a:tab pos="365125" algn="l"/>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Arterial stiffness</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indent="9525">
                        <a:spcBef>
                          <a:spcPct val="20000"/>
                        </a:spcBef>
                        <a:buClr>
                          <a:srgbClr val="9C267F"/>
                        </a:buClr>
                        <a:buFont typeface="Wingdings" charset="2"/>
                        <a:tabLst>
                          <a:tab pos="92075" algn="l"/>
                          <a:tab pos="182563" algn="l"/>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92075" algn="l"/>
                          <a:tab pos="182563" algn="l"/>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92075" algn="l"/>
                          <a:tab pos="182563" algn="l"/>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92075" algn="l"/>
                          <a:tab pos="182563" algn="l"/>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92075" algn="l"/>
                          <a:tab pos="182563" algn="l"/>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92075" algn="l"/>
                          <a:tab pos="182563" algn="l"/>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92075" algn="l"/>
                          <a:tab pos="182563" algn="l"/>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92075" algn="l"/>
                          <a:tab pos="182563" algn="l"/>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92075" algn="l"/>
                          <a:tab pos="182563" algn="l"/>
                          <a:tab pos="457200" algn="l"/>
                        </a:tabLst>
                        <a:defRPr>
                          <a:solidFill>
                            <a:srgbClr val="000000"/>
                          </a:solidFill>
                          <a:latin typeface="Arial" charset="0"/>
                          <a:ea typeface="ＭＳ Ｐゴシック" charset="-128"/>
                        </a:defRPr>
                      </a:lvl9pPr>
                    </a:lstStyle>
                    <a:p>
                      <a:pPr marL="0" marR="0" lvl="0" indent="9525" algn="l" defTabSz="914400" rtl="0" eaLnBrk="1" fontAlgn="base" latinLnBrk="0" hangingPunct="1">
                        <a:lnSpc>
                          <a:spcPct val="100000"/>
                        </a:lnSpc>
                        <a:spcBef>
                          <a:spcPct val="0"/>
                        </a:spcBef>
                        <a:spcAft>
                          <a:spcPct val="0"/>
                        </a:spcAft>
                        <a:buClrTx/>
                        <a:buSzTx/>
                        <a:buFontTx/>
                        <a:buNone/>
                        <a:tabLst>
                          <a:tab pos="92075" algn="l"/>
                          <a:tab pos="182563" algn="l"/>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Afterload and systolic BP</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1"/>
                  </a:ext>
                </a:extLst>
              </a:tr>
              <a:tr h="762121">
                <a:tc>
                  <a:txBody>
                    <a:bodyPr/>
                    <a:lstStyle>
                      <a:lvl1pPr marL="342900" indent="-342900">
                        <a:spcBef>
                          <a:spcPct val="20000"/>
                        </a:spcBef>
                        <a:buClr>
                          <a:srgbClr val="9C267F"/>
                        </a:buClr>
                        <a:buFont typeface="Wingdings" charset="2"/>
                        <a:tabLst>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Myocardial relaxation &amp; compliance</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marL="285750" indent="-285750">
                        <a:spcBef>
                          <a:spcPct val="20000"/>
                        </a:spcBef>
                        <a:buClr>
                          <a:srgbClr val="9C267F"/>
                        </a:buClr>
                        <a:buFont typeface="Wingdings" charset="2"/>
                        <a:tabLst>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9pPr>
                    </a:lstStyle>
                    <a:p>
                      <a:pPr marL="285750" marR="0" lvl="0" indent="-285750" algn="l" defTabSz="914400" rtl="0" eaLnBrk="1" fontAlgn="base" latinLnBrk="0" hangingPunct="1">
                        <a:lnSpc>
                          <a:spcPct val="100000"/>
                        </a:lnSpc>
                        <a:spcBef>
                          <a:spcPct val="0"/>
                        </a:spcBef>
                        <a:spcAft>
                          <a:spcPct val="0"/>
                        </a:spcAft>
                        <a:buClrTx/>
                        <a:buSzTx/>
                        <a:buFontTx/>
                        <a:buNone/>
                        <a:tabLst>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Risk of diastolic heart failure and atrial fibrillation</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747831">
                <a:tc>
                  <a:txBody>
                    <a:bodyPr/>
                    <a:lstStyle>
                      <a:lvl1pPr marL="342900" indent="-342900">
                        <a:spcBef>
                          <a:spcPct val="20000"/>
                        </a:spcBef>
                        <a:buClr>
                          <a:srgbClr val="9C267F"/>
                        </a:buClr>
                        <a:buFont typeface="Wingdings" charset="2"/>
                        <a:tabLst>
                          <a:tab pos="47625" algn="l"/>
                          <a:tab pos="92075" algn="l"/>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47625" algn="l"/>
                          <a:tab pos="92075" algn="l"/>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47625" algn="l"/>
                          <a:tab pos="92075" algn="l"/>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tab pos="47625" algn="l"/>
                          <a:tab pos="92075" algn="l"/>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Impaired responsiveness to β-adrenergic stimulation </a:t>
                      </a:r>
                      <a:endParaRPr kumimoji="0" lang="en-US" altLang="en-US" sz="2000" b="1" i="0" u="none" strike="noStrike" cap="none" normalizeH="0" baseline="0">
                        <a:ln>
                          <a:noFill/>
                        </a:ln>
                        <a:solidFill>
                          <a:schemeClr val="tx1"/>
                        </a:solidFill>
                        <a:effectLst/>
                        <a:latin typeface="Arial" charset="0"/>
                        <a:ea typeface="ＭＳ Ｐゴシック" charset="-128"/>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marL="285750" indent="-285750">
                        <a:spcBef>
                          <a:spcPct val="20000"/>
                        </a:spcBef>
                        <a:buClr>
                          <a:srgbClr val="9C267F"/>
                        </a:buClr>
                        <a:buFont typeface="Wingdings" charset="2"/>
                        <a:tabLst>
                          <a:tab pos="92075" algn="l"/>
                          <a:tab pos="182563" algn="l"/>
                          <a:tab pos="274638" algn="l"/>
                          <a:tab pos="365125" algn="l"/>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92075" algn="l"/>
                          <a:tab pos="182563" algn="l"/>
                          <a:tab pos="274638" algn="l"/>
                          <a:tab pos="365125" algn="l"/>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92075" algn="l"/>
                          <a:tab pos="182563" algn="l"/>
                          <a:tab pos="274638" algn="l"/>
                          <a:tab pos="365125" algn="l"/>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9pPr>
                    </a:lstStyle>
                    <a:p>
                      <a:pPr marL="285750" marR="0" lvl="0" indent="-285750" algn="l" defTabSz="914400" rtl="0" eaLnBrk="1" fontAlgn="base" latinLnBrk="0" hangingPunct="1">
                        <a:lnSpc>
                          <a:spcPct val="100000"/>
                        </a:lnSpc>
                        <a:spcBef>
                          <a:spcPct val="0"/>
                        </a:spcBef>
                        <a:spcAft>
                          <a:spcPct val="0"/>
                        </a:spcAft>
                        <a:buClrTx/>
                        <a:buSzTx/>
                        <a:buFontTx/>
                        <a:buNone/>
                        <a:tabLst>
                          <a:tab pos="92075" algn="l"/>
                          <a:tab pos="182563" algn="l"/>
                          <a:tab pos="274638" algn="l"/>
                          <a:tab pos="365125" algn="l"/>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Maximum cardiac output; impaired thermoregulation </a:t>
                      </a:r>
                      <a:endParaRPr kumimoji="0" lang="en-US" altLang="en-US" sz="2000" b="1" i="0" u="none" strike="noStrike" cap="none" normalizeH="0" baseline="0">
                        <a:ln>
                          <a:noFill/>
                        </a:ln>
                        <a:solidFill>
                          <a:schemeClr val="tx1"/>
                        </a:solidFill>
                        <a:effectLst/>
                        <a:latin typeface="Arial" charset="0"/>
                        <a:ea typeface="ＭＳ Ｐゴシック" charset="-128"/>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3"/>
                  </a:ext>
                </a:extLst>
              </a:tr>
              <a:tr h="1615690">
                <a:tc>
                  <a:txBody>
                    <a:bodyPr/>
                    <a:lstStyle>
                      <a:lvl1pPr marL="342900" indent="-342900">
                        <a:spcBef>
                          <a:spcPct val="20000"/>
                        </a:spcBef>
                        <a:buClr>
                          <a:srgbClr val="9C267F"/>
                        </a:buClr>
                        <a:buFont typeface="Wingdings" charset="2"/>
                        <a:tabLst>
                          <a:tab pos="0" algn="l"/>
                          <a:tab pos="92075" algn="l"/>
                          <a:tab pos="182563" algn="l"/>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0" algn="l"/>
                          <a:tab pos="92075" algn="l"/>
                          <a:tab pos="182563" algn="l"/>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0" algn="l"/>
                          <a:tab pos="92075" algn="l"/>
                          <a:tab pos="182563" algn="l"/>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0" algn="l"/>
                          <a:tab pos="92075" algn="l"/>
                          <a:tab pos="182563" algn="l"/>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0" algn="l"/>
                          <a:tab pos="92075" algn="l"/>
                          <a:tab pos="182563" algn="l"/>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0" algn="l"/>
                          <a:tab pos="92075" algn="l"/>
                          <a:tab pos="182563" algn="l"/>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0" algn="l"/>
                          <a:tab pos="92075" algn="l"/>
                          <a:tab pos="182563" algn="l"/>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0" algn="l"/>
                          <a:tab pos="92075" algn="l"/>
                          <a:tab pos="182563" algn="l"/>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0" algn="l"/>
                          <a:tab pos="92075" algn="l"/>
                          <a:tab pos="182563" algn="l"/>
                          <a:tab pos="457200" algn="l"/>
                        </a:tabLst>
                        <a:defRPr>
                          <a:solidFill>
                            <a:srgbClr val="000000"/>
                          </a:solidFill>
                          <a:latin typeface="Arial"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tab pos="0" algn="l"/>
                          <a:tab pos="92075" algn="l"/>
                          <a:tab pos="182563" algn="l"/>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Sinus node function and conduction velocity in the atrioventricular node and infranodal conduction system </a:t>
                      </a:r>
                      <a:endParaRPr kumimoji="0" lang="en-US" altLang="en-US" sz="2000" b="1" i="0" u="none" strike="noStrike" cap="none" normalizeH="0" baseline="0">
                        <a:ln>
                          <a:noFill/>
                        </a:ln>
                        <a:solidFill>
                          <a:schemeClr val="tx1"/>
                        </a:solidFill>
                        <a:effectLst/>
                        <a:latin typeface="Arial" charset="0"/>
                        <a:ea typeface="ＭＳ Ｐゴシック" charset="-128"/>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marL="285750" indent="-285750">
                        <a:spcBef>
                          <a:spcPct val="20000"/>
                        </a:spcBef>
                        <a:buClr>
                          <a:srgbClr val="9C267F"/>
                        </a:buClr>
                        <a:buFont typeface="Wingdings" charset="2"/>
                        <a:tabLst>
                          <a:tab pos="92075" algn="l"/>
                          <a:tab pos="182563" algn="l"/>
                          <a:tab pos="274638" algn="l"/>
                          <a:tab pos="365125" algn="l"/>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92075" algn="l"/>
                          <a:tab pos="182563" algn="l"/>
                          <a:tab pos="274638" algn="l"/>
                          <a:tab pos="365125" algn="l"/>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92075" algn="l"/>
                          <a:tab pos="182563" algn="l"/>
                          <a:tab pos="274638" algn="l"/>
                          <a:tab pos="365125" algn="l"/>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9pPr>
                    </a:lstStyle>
                    <a:p>
                      <a:pPr marL="285750" marR="0" lvl="0" indent="-285750" algn="l" defTabSz="914400" rtl="0" eaLnBrk="1" fontAlgn="base" latinLnBrk="0" hangingPunct="1">
                        <a:lnSpc>
                          <a:spcPct val="100000"/>
                        </a:lnSpc>
                        <a:spcBef>
                          <a:spcPct val="0"/>
                        </a:spcBef>
                        <a:spcAft>
                          <a:spcPct val="0"/>
                        </a:spcAft>
                        <a:buClrTx/>
                        <a:buSzTx/>
                        <a:buFontTx/>
                        <a:buNone/>
                        <a:tabLst>
                          <a:tab pos="92075" algn="l"/>
                          <a:tab pos="182563" algn="l"/>
                          <a:tab pos="274638" algn="l"/>
                          <a:tab pos="365125" algn="l"/>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Risk of sick sinus syndrome, left anterior fascicular block, and bundle branch block </a:t>
                      </a:r>
                      <a:endParaRPr kumimoji="0" lang="en-US" altLang="en-US" sz="2000" b="1" i="0" u="none" strike="noStrike" cap="none" normalizeH="0" baseline="0">
                        <a:ln>
                          <a:noFill/>
                        </a:ln>
                        <a:solidFill>
                          <a:schemeClr val="tx1"/>
                        </a:solidFill>
                        <a:effectLst/>
                        <a:latin typeface="Arial" charset="0"/>
                        <a:ea typeface="ＭＳ Ｐゴシック" charset="-128"/>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79859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2751138" y="115661"/>
            <a:ext cx="7612062" cy="762000"/>
          </a:xfrm>
        </p:spPr>
        <p:txBody>
          <a:bodyPr anchor="t"/>
          <a:lstStyle/>
          <a:p>
            <a:r>
              <a:rPr lang="en-US" altLang="en-US" sz="2800" dirty="0">
                <a:latin typeface="GrHelvetica"/>
                <a:ea typeface="GrHelvetica"/>
                <a:cs typeface="GrHelvetica"/>
              </a:rPr>
              <a:t>MANAGEMENT OF AF</a:t>
            </a:r>
            <a:endParaRPr lang="en-US" altLang="en-US" sz="2800" dirty="0">
              <a:solidFill>
                <a:srgbClr val="00B0F0"/>
              </a:solidFill>
              <a:latin typeface="GrHelvetica"/>
              <a:ea typeface="GrHelvetica"/>
              <a:cs typeface="GrHelvetica"/>
            </a:endParaRPr>
          </a:p>
        </p:txBody>
      </p:sp>
      <p:sp>
        <p:nvSpPr>
          <p:cNvPr id="27650" name="Rectangle 3"/>
          <p:cNvSpPr>
            <a:spLocks noGrp="1" noChangeArrowheads="1"/>
          </p:cNvSpPr>
          <p:nvPr>
            <p:ph type="body" idx="1"/>
          </p:nvPr>
        </p:nvSpPr>
        <p:spPr>
          <a:xfrm>
            <a:off x="1904999" y="1233377"/>
            <a:ext cx="9472749" cy="4710223"/>
          </a:xfrm>
        </p:spPr>
        <p:txBody>
          <a:bodyPr>
            <a:noAutofit/>
          </a:bodyPr>
          <a:lstStyle/>
          <a:p>
            <a:r>
              <a:rPr lang="en-US" dirty="0"/>
              <a:t>Identify and treat the underlying cause(s), such as:</a:t>
            </a:r>
          </a:p>
          <a:p>
            <a:pPr lvl="1"/>
            <a:r>
              <a:rPr lang="en-US" dirty="0"/>
              <a:t>Treat the hyperthyroidism.</a:t>
            </a:r>
          </a:p>
          <a:p>
            <a:pPr lvl="1"/>
            <a:r>
              <a:rPr lang="en-US" dirty="0"/>
              <a:t>Treat the hypertension.</a:t>
            </a:r>
          </a:p>
          <a:p>
            <a:pPr lvl="1"/>
            <a:r>
              <a:rPr lang="en-US" dirty="0"/>
              <a:t>Manage electrolyte unbalance</a:t>
            </a:r>
          </a:p>
          <a:p>
            <a:pPr marL="533400" indent="-533400">
              <a:lnSpc>
                <a:spcPct val="90000"/>
              </a:lnSpc>
              <a:spcAft>
                <a:spcPct val="40000"/>
              </a:spcAft>
              <a:buFont typeface="Wingdings" panose="05000000000000000000" pitchFamily="2" charset="2"/>
              <a:buChar char="Ø"/>
            </a:pPr>
            <a:r>
              <a:rPr lang="en-US" altLang="en-US" dirty="0">
                <a:latin typeface="Arial" panose="020B0604020202020204" pitchFamily="34" charset="0"/>
                <a:ea typeface="ＭＳ Ｐゴシック" panose="020B0600070205080204" pitchFamily="34" charset="-128"/>
                <a:cs typeface="Arial" panose="020B0604020202020204" pitchFamily="34" charset="0"/>
              </a:rPr>
              <a:t>Principal strategies for relieving symptoms: control of heart rate and/or maintenance of normal sinus rhythm </a:t>
            </a:r>
          </a:p>
          <a:p>
            <a:pPr marL="990600" lvl="1" indent="-533400">
              <a:lnSpc>
                <a:spcPct val="90000"/>
              </a:lnSpc>
              <a:spcAft>
                <a:spcPct val="40000"/>
              </a:spcAft>
              <a:buFont typeface="Wingdings" panose="05000000000000000000" pitchFamily="2" charset="2"/>
              <a:buChar char="Ø"/>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80 to 100 beats/min at rest</a:t>
            </a:r>
          </a:p>
          <a:p>
            <a:pPr marL="990600" lvl="1" indent="-533400">
              <a:lnSpc>
                <a:spcPct val="90000"/>
              </a:lnSpc>
              <a:spcAft>
                <a:spcPct val="40000"/>
              </a:spcAft>
              <a:buFont typeface="Wingdings" panose="05000000000000000000" pitchFamily="2" charset="2"/>
              <a:buChar char="Ø"/>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90 to 110 beats/minutes minute with moderate exercise</a:t>
            </a:r>
          </a:p>
        </p:txBody>
      </p:sp>
    </p:spTree>
    <p:extLst>
      <p:ext uri="{BB962C8B-B14F-4D97-AF65-F5344CB8AC3E}">
        <p14:creationId xmlns:p14="http://schemas.microsoft.com/office/powerpoint/2010/main" val="4286137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38" name="Straight Connector 8">
            <a:extLst>
              <a:ext uri="{FF2B5EF4-FFF2-40B4-BE49-F238E27FC236}">
                <a16:creationId xmlns:a16="http://schemas.microsoft.com/office/drawing/2014/main" id="{4A07E3A6-B43E-336C-DA5B-881F499035CD}"/>
              </a:ext>
            </a:extLst>
          </p:cNvPr>
          <p:cNvCxnSpPr>
            <a:cxnSpLocks noChangeShapeType="1"/>
          </p:cNvCxnSpPr>
          <p:nvPr>
            <p:custDataLst>
              <p:tags r:id="rId1"/>
            </p:custDataLst>
          </p:nvPr>
        </p:nvCxnSpPr>
        <p:spPr bwMode="auto">
          <a:xfrm>
            <a:off x="1517650" y="6173788"/>
            <a:ext cx="9144000" cy="0"/>
          </a:xfrm>
          <a:prstGeom prst="line">
            <a:avLst/>
          </a:prstGeom>
          <a:noFill/>
          <a:ln w="9525" algn="ctr">
            <a:solidFill>
              <a:srgbClr val="A6A6A6"/>
            </a:solidFill>
            <a:round/>
            <a:headEnd/>
            <a:tailEnd/>
          </a:ln>
          <a:extLst>
            <a:ext uri="{909E8E84-426E-40DD-AFC4-6F175D3DCCD1}">
              <a14:hiddenFill xmlns:a14="http://schemas.microsoft.com/office/drawing/2010/main">
                <a:noFill/>
              </a14:hiddenFill>
            </a:ext>
          </a:extLst>
        </p:spPr>
      </p:cxnSp>
      <p:sp>
        <p:nvSpPr>
          <p:cNvPr id="16387" name="TextBox 9">
            <a:extLst>
              <a:ext uri="{FF2B5EF4-FFF2-40B4-BE49-F238E27FC236}">
                <a16:creationId xmlns:a16="http://schemas.microsoft.com/office/drawing/2014/main" id="{07D4925D-5B9C-C03E-30F8-DCD38DF82AF2}"/>
              </a:ext>
            </a:extLst>
          </p:cNvPr>
          <p:cNvSpPr/>
          <p:nvPr>
            <p:custDataLst>
              <p:tags r:id="rId2"/>
            </p:custDataLst>
          </p:nvPr>
        </p:nvSpPr>
        <p:spPr>
          <a:xfrm>
            <a:off x="2278064" y="6227763"/>
            <a:ext cx="8237537" cy="457200"/>
          </a:xfrm>
          <a:prstGeom prst="rect">
            <a:avLst/>
          </a:prstGeom>
          <a:noFill/>
          <a:ln w="9525" cap="flat" cmpd="sng" algn="ctr">
            <a:noFill/>
            <a:prstDash val="solid"/>
            <a:miter lim="800000"/>
            <a:headEnd type="none" w="med" len="med"/>
            <a:tailEnd type="none" w="med" len="med"/>
          </a:ln>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800">
                <a:latin typeface="Helvetica" panose="020B0604020202020204" pitchFamily="34" charset="0"/>
              </a:rPr>
              <a:t>Citation: Chapter 36 Atrial Fibrillation and Atrial Flutter, Fuster V, Narula J, Vaishnava P, Leon MB, Callans DJ, Rumsfeld J, Poppas A. </a:t>
            </a:r>
            <a:r>
              <a:rPr lang="en-US" altLang="en-US" sz="800" i="1">
                <a:latin typeface="Helvetica" panose="020B0604020202020204" pitchFamily="34" charset="0"/>
              </a:rPr>
              <a:t>Fuster and Hurst's The Heart, 15e;</a:t>
            </a:r>
            <a:r>
              <a:rPr lang="en-US" altLang="en-US" sz="800">
                <a:latin typeface="Helvetica" panose="020B0604020202020204" pitchFamily="34" charset="0"/>
              </a:rPr>
              <a:t> 2022. Available at: https://accessmedicine.mhmedical.com/content.aspx?bookid=3134&amp;sectionid=265676221 Accessed: July 05, 2022</a:t>
            </a:r>
          </a:p>
          <a:p>
            <a:pPr eaLnBrk="1" hangingPunct="1">
              <a:spcBef>
                <a:spcPct val="0"/>
              </a:spcBef>
              <a:buFontTx/>
              <a:buNone/>
            </a:pPr>
            <a:r>
              <a:rPr lang="en-US" altLang="en-US" sz="800">
                <a:solidFill>
                  <a:srgbClr val="999999"/>
                </a:solidFill>
                <a:latin typeface="Helvetica" panose="020B0604020202020204" pitchFamily="34" charset="0"/>
              </a:rPr>
              <a:t>Copyright © 2022 McGraw-Hill Education. All rights reserved</a:t>
            </a:r>
          </a:p>
        </p:txBody>
      </p:sp>
      <p:pic>
        <p:nvPicPr>
          <p:cNvPr id="14340" name="Picture 10">
            <a:extLst>
              <a:ext uri="{FF2B5EF4-FFF2-40B4-BE49-F238E27FC236}">
                <a16:creationId xmlns:a16="http://schemas.microsoft.com/office/drawing/2014/main" id="{29977A68-32C9-068D-7269-C398772EFC52}"/>
              </a:ext>
            </a:extLst>
          </p:cNvPr>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65288" y="6269038"/>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389" name="Text Placeholder 2">
            <a:extLst>
              <a:ext uri="{FF2B5EF4-FFF2-40B4-BE49-F238E27FC236}">
                <a16:creationId xmlns:a16="http://schemas.microsoft.com/office/drawing/2014/main" id="{656F8B29-0A06-4F3D-9A77-E5ED6971DA0C}"/>
              </a:ext>
            </a:extLst>
          </p:cNvPr>
          <p:cNvSpPr txBox="1"/>
          <p:nvPr>
            <p:custDataLst>
              <p:tags r:id="rId4"/>
            </p:custDataLst>
          </p:nvPr>
        </p:nvSpPr>
        <p:spPr bwMode="auto">
          <a:xfrm>
            <a:off x="1029290" y="4950823"/>
            <a:ext cx="10257018" cy="719138"/>
          </a:xfrm>
          <a:prstGeom prst="rect">
            <a:avLst/>
          </a:prstGeom>
          <a:noFill/>
          <a:ln w="9525" cap="flat" cmpd="sng" algn="ctr">
            <a:noFill/>
            <a:prstDash val="solid"/>
            <a:miter lim="800000"/>
            <a:headEnd type="none" w="med" len="med"/>
            <a:tailEnd type="none" w="med" len="med"/>
          </a:ln>
        </p:spPr>
        <p:txBody>
          <a:bodyPr lIns="254000" tIns="0" rIns="0" bIns="63500"/>
          <a:lstStyle>
            <a:lvl1pPr eaLnBrk="0" hangingPunct="0">
              <a:defRPr>
                <a:solidFill>
                  <a:schemeClr val="tx1"/>
                </a:solidFill>
                <a:latin typeface="Arial" panose="020B0604020202020204" pitchFamily="34" charset="0"/>
                <a:ea typeface="ＭＳ Ｐゴシック" panose="020B0600070205080204" pitchFamily="34" charset="-128"/>
              </a:defRPr>
            </a:lvl1pPr>
            <a:lvl2pPr eaLnBrk="0" hangingPunct="0">
              <a:defRPr>
                <a:solidFill>
                  <a:schemeClr val="tx1"/>
                </a:solidFill>
                <a:latin typeface="Arial" panose="020B0604020202020204" pitchFamily="34" charset="0"/>
                <a:ea typeface="ＭＳ Ｐゴシック" panose="020B0600070205080204" pitchFamily="34" charset="-128"/>
              </a:defRPr>
            </a:lvl2pPr>
            <a:lvl3pPr eaLnBrk="0" hangingPunct="0">
              <a:defRPr>
                <a:solidFill>
                  <a:schemeClr val="tx1"/>
                </a:solidFill>
                <a:latin typeface="Arial" panose="020B0604020202020204" pitchFamily="34" charset="0"/>
                <a:ea typeface="ＭＳ Ｐゴシック" panose="020B0600070205080204" pitchFamily="34" charset="-128"/>
              </a:defRPr>
            </a:lvl3pPr>
            <a:lvl4pPr eaLnBrk="0" hangingPunct="0">
              <a:defRPr>
                <a:solidFill>
                  <a:schemeClr val="tx1"/>
                </a:solidFill>
                <a:latin typeface="Arial" panose="020B0604020202020204" pitchFamily="34" charset="0"/>
                <a:ea typeface="ＭＳ Ｐゴシック" panose="020B0600070205080204" pitchFamily="34" charset="-128"/>
              </a:defRPr>
            </a:lvl4pPr>
            <a:lvl5pPr eaLnBrk="0" hangingPunct="0">
              <a:defRPr>
                <a:solidFill>
                  <a:schemeClr val="tx1"/>
                </a:solidFill>
                <a:latin typeface="Arial" panose="020B0604020202020204" pitchFamily="34" charset="0"/>
                <a:ea typeface="ＭＳ Ｐゴシック" panose="020B0600070205080204" pitchFamily="34" charset="-128"/>
              </a:defRPr>
            </a:lvl5pPr>
            <a:lvl6pPr eaLnBrk="0" fontAlgn="base" hangingPunct="0">
              <a:spcBef>
                <a:spcPct val="0"/>
              </a:spcBef>
              <a:spcAft>
                <a:spcPct val="0"/>
              </a:spcAft>
              <a:buSzPct val="100000"/>
              <a:defRPr>
                <a:solidFill>
                  <a:schemeClr val="tx1"/>
                </a:solidFill>
                <a:latin typeface="Arial" panose="020B0604020202020204" pitchFamily="34" charset="0"/>
                <a:ea typeface="ＭＳ Ｐゴシック" panose="020B0600070205080204" pitchFamily="34" charset="-128"/>
              </a:defRPr>
            </a:lvl6pPr>
            <a:lvl7pPr eaLnBrk="0" fontAlgn="base" hangingPunct="0">
              <a:spcBef>
                <a:spcPct val="0"/>
              </a:spcBef>
              <a:spcAft>
                <a:spcPct val="0"/>
              </a:spcAft>
              <a:buSzPct val="100000"/>
              <a:defRPr>
                <a:solidFill>
                  <a:schemeClr val="tx1"/>
                </a:solidFill>
                <a:latin typeface="Arial" panose="020B0604020202020204" pitchFamily="34" charset="0"/>
                <a:ea typeface="ＭＳ Ｐゴシック" panose="020B0600070205080204" pitchFamily="34" charset="-128"/>
              </a:defRPr>
            </a:lvl7pPr>
            <a:lvl8pPr eaLnBrk="0" fontAlgn="base" hangingPunct="0">
              <a:spcBef>
                <a:spcPct val="0"/>
              </a:spcBef>
              <a:spcAft>
                <a:spcPct val="0"/>
              </a:spcAft>
              <a:buSzPct val="100000"/>
              <a:defRPr>
                <a:solidFill>
                  <a:schemeClr val="tx1"/>
                </a:solidFill>
                <a:latin typeface="Arial" panose="020B0604020202020204" pitchFamily="34" charset="0"/>
                <a:ea typeface="ＭＳ Ｐゴシック" panose="020B0600070205080204" pitchFamily="34" charset="-128"/>
              </a:defRPr>
            </a:lvl8pPr>
            <a:lvl9pPr eaLnBrk="0" fontAlgn="base" hangingPunct="0">
              <a:spcBef>
                <a:spcPct val="0"/>
              </a:spcBef>
              <a:spcAft>
                <a:spcPct val="0"/>
              </a:spcAft>
              <a:buSzPct val="100000"/>
              <a:defRPr>
                <a:solidFill>
                  <a:schemeClr val="tx1"/>
                </a:solidFill>
                <a:latin typeface="Arial" panose="020B0604020202020204" pitchFamily="34" charset="0"/>
                <a:ea typeface="ＭＳ Ｐゴシック" panose="020B0600070205080204" pitchFamily="34" charset="-128"/>
              </a:defRPr>
            </a:lvl9pPr>
          </a:lstStyle>
          <a:p>
            <a:pPr algn="just" eaLnBrk="1" hangingPunct="1">
              <a:spcBef>
                <a:spcPct val="20000"/>
              </a:spcBef>
            </a:pPr>
            <a:r>
              <a:rPr lang="en-US" altLang="en-US" sz="1000" dirty="0">
                <a:cs typeface="Helvetica" panose="020B0604020202020204" pitchFamily="34" charset="0"/>
              </a:rPr>
              <a:t>Pharmacologic management of AF. The three pillars of management of AF are anticoagulation, rate control, and rhythm control. The decision on anticoagulation is based on the CHA</a:t>
            </a:r>
            <a:r>
              <a:rPr lang="en-US" altLang="en-US" sz="1000" baseline="-25000" dirty="0">
                <a:cs typeface="Helvetica" panose="020B0604020202020204" pitchFamily="34" charset="0"/>
              </a:rPr>
              <a:t>2</a:t>
            </a:r>
            <a:r>
              <a:rPr lang="en-US" altLang="en-US" sz="1000" dirty="0">
                <a:cs typeface="Helvetica" panose="020B0604020202020204" pitchFamily="34" charset="0"/>
              </a:rPr>
              <a:t>DS</a:t>
            </a:r>
            <a:r>
              <a:rPr lang="en-US" altLang="en-US" sz="1000" baseline="-25000" dirty="0">
                <a:cs typeface="Helvetica" panose="020B0604020202020204" pitchFamily="34" charset="0"/>
              </a:rPr>
              <a:t>2</a:t>
            </a:r>
            <a:r>
              <a:rPr lang="en-US" altLang="en-US" sz="1000" dirty="0">
                <a:cs typeface="Helvetica" panose="020B0604020202020204" pitchFamily="34" charset="0"/>
              </a:rPr>
              <a:t>-VASc and HAS-BLED scores. Direct oral anticoagulants are preferred over warfarin except in specific situations, such as the presence of a mechanical heart valve. Rate control is best accomplished with β-blockers or calcium channel blockers, with digoxin added in selected cases when rate control is not adequate. Rate control should be assessed with 24-hour ambulatory monitoring, and in some cases, exercise treadmill testing. The choice of an antiarrhythmic drug is based on the presence or absence of underlying heart disease. Flecainide and propafenone may only be used in patients without structural heart disease. Amiodarone is a second-line agent in patients with no or minimal heart disease, whereas it is a first-line agent in patients with HF and severe LV hypertrophy.
</a:t>
            </a:r>
          </a:p>
        </p:txBody>
      </p:sp>
      <p:pic>
        <p:nvPicPr>
          <p:cNvPr id="14342" name="New picture">
            <a:extLst>
              <a:ext uri="{FF2B5EF4-FFF2-40B4-BE49-F238E27FC236}">
                <a16:creationId xmlns:a16="http://schemas.microsoft.com/office/drawing/2014/main" id="{465945B6-D9EA-946F-7EF9-71DBB26808BE}"/>
              </a:ext>
            </a:extLst>
          </p:cNvPr>
          <p:cNvPicPr>
            <a:picLocks noChangeAspect="1" noChangeArrowheads="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3365500" y="0"/>
            <a:ext cx="54610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1318437" y="114300"/>
            <a:ext cx="10873563" cy="1752599"/>
          </a:xfrm>
        </p:spPr>
        <p:txBody>
          <a:bodyPr anchor="t">
            <a:normAutofit/>
          </a:bodyPr>
          <a:lstStyle/>
          <a:p>
            <a:pPr>
              <a:defRPr/>
            </a:pPr>
            <a:r>
              <a:rPr lang="en-US" altLang="en-US" sz="1800" dirty="0">
                <a:latin typeface="GrHelvetica"/>
                <a:ea typeface="GrHelvetica"/>
                <a:cs typeface="GrHelvetica"/>
              </a:rPr>
              <a:t>MANAGEMENT OF AF:</a:t>
            </a:r>
            <a:br>
              <a:rPr lang="en-US" altLang="en-US" sz="1800" dirty="0">
                <a:latin typeface="GrHelvetica"/>
                <a:ea typeface="GrHelvetica"/>
                <a:cs typeface="GrHelvetica"/>
              </a:rPr>
            </a:br>
            <a:r>
              <a:rPr lang="en-US" altLang="en-US" sz="1800" dirty="0">
                <a:latin typeface="GrHelvetica"/>
                <a:ea typeface="GrHelvetica"/>
                <a:cs typeface="GrHelvetica"/>
              </a:rPr>
              <a:t>STROKE RISK STRATIFICATION</a:t>
            </a:r>
            <a:endParaRPr lang="en-US" altLang="en-US" sz="1800" dirty="0">
              <a:solidFill>
                <a:srgbClr val="00B0F0"/>
              </a:solidFill>
              <a:latin typeface="GrHelvetica"/>
              <a:ea typeface="GrHelvetica"/>
              <a:cs typeface="GrHelvetica"/>
            </a:endParaRPr>
          </a:p>
        </p:txBody>
      </p:sp>
      <p:pic>
        <p:nvPicPr>
          <p:cNvPr id="5" name="Content Placeholder 4"/>
          <p:cNvPicPr>
            <a:picLocks noGrp="1" noChangeAspect="1"/>
          </p:cNvPicPr>
          <p:nvPr>
            <p:ph idx="1"/>
          </p:nvPr>
        </p:nvPicPr>
        <p:blipFill>
          <a:blip r:embed="rId3"/>
          <a:stretch>
            <a:fillRect/>
          </a:stretch>
        </p:blipFill>
        <p:spPr>
          <a:xfrm>
            <a:off x="3176043" y="757715"/>
            <a:ext cx="6172673" cy="4834869"/>
          </a:xfrm>
          <a:prstGeom prst="rect">
            <a:avLst/>
          </a:prstGeom>
        </p:spPr>
      </p:pic>
    </p:spTree>
    <p:extLst>
      <p:ext uri="{BB962C8B-B14F-4D97-AF65-F5344CB8AC3E}">
        <p14:creationId xmlns:p14="http://schemas.microsoft.com/office/powerpoint/2010/main" val="2292133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739900" y="0"/>
            <a:ext cx="4356100" cy="6477000"/>
          </a:xfrm>
          <a:prstGeom prst="rect">
            <a:avLst/>
          </a:prstGeom>
        </p:spPr>
      </p:pic>
      <p:sp>
        <p:nvSpPr>
          <p:cNvPr id="4" name="TextBox 3">
            <a:extLst>
              <a:ext uri="{FF2B5EF4-FFF2-40B4-BE49-F238E27FC236}">
                <a16:creationId xmlns:a16="http://schemas.microsoft.com/office/drawing/2014/main" id="{4181E3A5-3765-3DBB-CBAD-029037FBB21D}"/>
              </a:ext>
            </a:extLst>
          </p:cNvPr>
          <p:cNvSpPr txBox="1"/>
          <p:nvPr/>
        </p:nvSpPr>
        <p:spPr>
          <a:xfrm>
            <a:off x="6313715" y="407516"/>
            <a:ext cx="6096000" cy="5170646"/>
          </a:xfrm>
          <a:prstGeom prst="rect">
            <a:avLst/>
          </a:prstGeom>
          <a:noFill/>
        </p:spPr>
        <p:txBody>
          <a:bodyPr wrap="square">
            <a:spAutoFit/>
          </a:bodyPr>
          <a:lstStyle/>
          <a:p>
            <a:r>
              <a:rPr lang="en-US" sz="1200" b="1" i="0" dirty="0">
                <a:solidFill>
                  <a:srgbClr val="202124"/>
                </a:solidFill>
                <a:effectLst/>
                <a:latin typeface="Roboto" panose="02000000000000000000" pitchFamily="2" charset="0"/>
              </a:rPr>
              <a:t>a score of 0 indicates low risk</a:t>
            </a:r>
          </a:p>
          <a:p>
            <a:r>
              <a:rPr lang="en-US" sz="1200" b="1" i="0" dirty="0">
                <a:solidFill>
                  <a:srgbClr val="202124"/>
                </a:solidFill>
                <a:effectLst/>
                <a:latin typeface="Roboto" panose="02000000000000000000" pitchFamily="2" charset="0"/>
              </a:rPr>
              <a:t> 1–2 indicates moderate risk</a:t>
            </a:r>
          </a:p>
          <a:p>
            <a:r>
              <a:rPr lang="en-US" sz="1200" b="1" i="0" dirty="0">
                <a:solidFill>
                  <a:srgbClr val="202124"/>
                </a:solidFill>
                <a:effectLst/>
                <a:latin typeface="Roboto" panose="02000000000000000000" pitchFamily="2" charset="0"/>
              </a:rPr>
              <a:t>and ≥3 indicates high risk</a:t>
            </a:r>
            <a:r>
              <a:rPr lang="en-US" sz="1200" b="0" i="0" dirty="0">
                <a:solidFill>
                  <a:srgbClr val="202124"/>
                </a:solidFill>
                <a:effectLst/>
                <a:latin typeface="Roboto" panose="02000000000000000000" pitchFamily="2" charset="0"/>
              </a:rPr>
              <a:t>.</a:t>
            </a:r>
          </a:p>
          <a:p>
            <a:endParaRPr lang="en-US" sz="1200" dirty="0">
              <a:solidFill>
                <a:srgbClr val="202124"/>
              </a:solidFill>
              <a:latin typeface="Roboto" panose="02000000000000000000" pitchFamily="2" charset="0"/>
            </a:endParaRPr>
          </a:p>
          <a:p>
            <a:r>
              <a:rPr lang="en-US" sz="1200" dirty="0">
                <a:solidFill>
                  <a:srgbClr val="202124"/>
                </a:solidFill>
                <a:latin typeface="Roboto" panose="02000000000000000000" pitchFamily="2" charset="0"/>
              </a:rPr>
              <a:t>Please note: Decision to </a:t>
            </a:r>
            <a:r>
              <a:rPr lang="en-US" sz="1200" dirty="0" err="1">
                <a:solidFill>
                  <a:srgbClr val="202124"/>
                </a:solidFill>
                <a:latin typeface="Roboto" panose="02000000000000000000" pitchFamily="2" charset="0"/>
              </a:rPr>
              <a:t>anticoagulate</a:t>
            </a:r>
            <a:r>
              <a:rPr lang="en-US" sz="1200" dirty="0">
                <a:solidFill>
                  <a:srgbClr val="202124"/>
                </a:solidFill>
                <a:latin typeface="Roboto" panose="02000000000000000000" pitchFamily="2" charset="0"/>
              </a:rPr>
              <a:t> patient or not </a:t>
            </a:r>
          </a:p>
          <a:p>
            <a:r>
              <a:rPr lang="en-US" sz="1200" dirty="0">
                <a:solidFill>
                  <a:srgbClr val="202124"/>
                </a:solidFill>
                <a:latin typeface="Roboto" panose="02000000000000000000" pitchFamily="2" charset="0"/>
              </a:rPr>
              <a:t>should not be based solely on the has-bled score</a:t>
            </a:r>
          </a:p>
          <a:p>
            <a:r>
              <a:rPr lang="en-US" sz="1200" dirty="0">
                <a:solidFill>
                  <a:srgbClr val="202124"/>
                </a:solidFill>
                <a:latin typeface="Roboto" panose="02000000000000000000" pitchFamily="2" charset="0"/>
              </a:rPr>
              <a:t>Your goal is to deal with modifiable risk factors and decrease the has-bled score</a:t>
            </a:r>
          </a:p>
          <a:p>
            <a:r>
              <a:rPr lang="en-US" sz="1200" dirty="0">
                <a:solidFill>
                  <a:srgbClr val="202124"/>
                </a:solidFill>
                <a:latin typeface="Roboto" panose="02000000000000000000" pitchFamily="2" charset="0"/>
              </a:rPr>
              <a:t>1- Control HTN</a:t>
            </a:r>
          </a:p>
          <a:p>
            <a:r>
              <a:rPr lang="en-US" sz="1200" dirty="0">
                <a:solidFill>
                  <a:srgbClr val="202124"/>
                </a:solidFill>
                <a:latin typeface="Roboto" panose="02000000000000000000" pitchFamily="2" charset="0"/>
              </a:rPr>
              <a:t>2- D/c NSAIDS or aspirin</a:t>
            </a:r>
          </a:p>
          <a:p>
            <a:r>
              <a:rPr lang="en-US" sz="1200" dirty="0">
                <a:solidFill>
                  <a:srgbClr val="202124"/>
                </a:solidFill>
                <a:latin typeface="Roboto" panose="02000000000000000000" pitchFamily="2" charset="0"/>
              </a:rPr>
              <a:t>3- ETOH management </a:t>
            </a:r>
          </a:p>
          <a:p>
            <a:r>
              <a:rPr lang="en-US" sz="1200" dirty="0">
                <a:solidFill>
                  <a:srgbClr val="202124"/>
                </a:solidFill>
                <a:latin typeface="Roboto" panose="02000000000000000000" pitchFamily="2" charset="0"/>
              </a:rPr>
              <a:t>4- If on warfarin. Tighter control with more frequent monitoring and </a:t>
            </a:r>
          </a:p>
          <a:p>
            <a:r>
              <a:rPr lang="en-US" sz="1200" dirty="0">
                <a:solidFill>
                  <a:srgbClr val="202124"/>
                </a:solidFill>
                <a:latin typeface="Roboto" panose="02000000000000000000" pitchFamily="2" charset="0"/>
              </a:rPr>
              <a:t>diet management or switch them to a NOAC</a:t>
            </a:r>
          </a:p>
          <a:p>
            <a:r>
              <a:rPr lang="en-US" sz="1200" dirty="0">
                <a:solidFill>
                  <a:srgbClr val="202124"/>
                </a:solidFill>
                <a:latin typeface="Roboto" panose="02000000000000000000" pitchFamily="2" charset="0"/>
              </a:rPr>
              <a:t>5- preserve kidney and liver function:  Pharm and non pharm approach. </a:t>
            </a:r>
          </a:p>
          <a:p>
            <a:r>
              <a:rPr lang="en-US" sz="1200" dirty="0">
                <a:solidFill>
                  <a:srgbClr val="202124"/>
                </a:solidFill>
                <a:latin typeface="Roboto" panose="02000000000000000000" pitchFamily="2" charset="0"/>
              </a:rPr>
              <a:t>Only two nonmodifiable risk factors are age, bleeding predisposition (ITP) </a:t>
            </a:r>
          </a:p>
          <a:p>
            <a:r>
              <a:rPr lang="en-US" sz="1200" dirty="0">
                <a:solidFill>
                  <a:srgbClr val="202124"/>
                </a:solidFill>
                <a:latin typeface="Roboto" panose="02000000000000000000" pitchFamily="2" charset="0"/>
              </a:rPr>
              <a:t>or stroke.</a:t>
            </a:r>
          </a:p>
          <a:p>
            <a:endParaRPr lang="en-US" sz="1200" dirty="0">
              <a:solidFill>
                <a:srgbClr val="202124"/>
              </a:solidFill>
              <a:latin typeface="Roboto" panose="02000000000000000000" pitchFamily="2" charset="0"/>
            </a:endParaRPr>
          </a:p>
          <a:p>
            <a:r>
              <a:rPr lang="en-US" sz="1200" dirty="0">
                <a:solidFill>
                  <a:srgbClr val="202124"/>
                </a:solidFill>
                <a:latin typeface="Roboto" panose="02000000000000000000" pitchFamily="2" charset="0"/>
              </a:rPr>
              <a:t>Recommendations: Management with anticoagulants</a:t>
            </a:r>
          </a:p>
          <a:p>
            <a:r>
              <a:rPr lang="en-US" sz="1200" dirty="0">
                <a:solidFill>
                  <a:srgbClr val="202124"/>
                </a:solidFill>
                <a:latin typeface="Roboto" panose="02000000000000000000" pitchFamily="2" charset="0"/>
              </a:rPr>
              <a:t>Benefits outweigh the risk of bleeding in following group regardless of the </a:t>
            </a:r>
          </a:p>
          <a:p>
            <a:r>
              <a:rPr lang="en-US" sz="1200" dirty="0">
                <a:solidFill>
                  <a:srgbClr val="202124"/>
                </a:solidFill>
                <a:latin typeface="Roboto" panose="02000000000000000000" pitchFamily="2" charset="0"/>
              </a:rPr>
              <a:t>has-bled score. </a:t>
            </a:r>
          </a:p>
          <a:p>
            <a:r>
              <a:rPr lang="en-US" sz="1200" b="0" i="0" dirty="0">
                <a:solidFill>
                  <a:srgbClr val="232323"/>
                </a:solidFill>
                <a:effectLst/>
                <a:latin typeface="Noto Sans" panose="020B0502040504020204" pitchFamily="34" charset="0"/>
              </a:rPr>
              <a:t>For a CHA</a:t>
            </a:r>
            <a:r>
              <a:rPr lang="en-US" sz="1200" b="0" i="0" baseline="-25000" dirty="0">
                <a:solidFill>
                  <a:srgbClr val="232323"/>
                </a:solidFill>
                <a:effectLst/>
                <a:latin typeface="Noto Sans" panose="020B0502040504020204" pitchFamily="34" charset="0"/>
              </a:rPr>
              <a:t>2</a:t>
            </a:r>
            <a:r>
              <a:rPr lang="en-US" sz="1200" b="0" i="0" dirty="0">
                <a:solidFill>
                  <a:srgbClr val="232323"/>
                </a:solidFill>
                <a:effectLst/>
                <a:latin typeface="Noto Sans" panose="020B0502040504020204" pitchFamily="34" charset="0"/>
              </a:rPr>
              <a:t>DS</a:t>
            </a:r>
            <a:r>
              <a:rPr lang="en-US" sz="1200" b="0" i="0" baseline="-25000" dirty="0">
                <a:solidFill>
                  <a:srgbClr val="232323"/>
                </a:solidFill>
                <a:effectLst/>
                <a:latin typeface="Noto Sans" panose="020B0502040504020204" pitchFamily="34" charset="0"/>
              </a:rPr>
              <a:t>2</a:t>
            </a:r>
            <a:r>
              <a:rPr lang="en-US" sz="1200" b="0" i="0" dirty="0">
                <a:solidFill>
                  <a:srgbClr val="232323"/>
                </a:solidFill>
                <a:effectLst/>
                <a:latin typeface="Noto Sans" panose="020B0502040504020204" pitchFamily="34" charset="0"/>
              </a:rPr>
              <a:t>-VASc score ≥2 in males or ≥3 in females</a:t>
            </a:r>
          </a:p>
          <a:p>
            <a:r>
              <a:rPr lang="en-US" sz="1200" b="0" i="0" dirty="0">
                <a:solidFill>
                  <a:srgbClr val="232323"/>
                </a:solidFill>
                <a:effectLst/>
                <a:latin typeface="Noto Sans" panose="020B0502040504020204" pitchFamily="34" charset="0"/>
              </a:rPr>
              <a:t> For a CHA</a:t>
            </a:r>
            <a:r>
              <a:rPr lang="en-US" sz="1200" b="0" i="0" baseline="-25000" dirty="0">
                <a:solidFill>
                  <a:srgbClr val="232323"/>
                </a:solidFill>
                <a:effectLst/>
                <a:latin typeface="Noto Sans" panose="020B0502040504020204" pitchFamily="34" charset="0"/>
              </a:rPr>
              <a:t>2</a:t>
            </a:r>
            <a:r>
              <a:rPr lang="en-US" sz="1200" b="0" i="0" dirty="0">
                <a:solidFill>
                  <a:srgbClr val="232323"/>
                </a:solidFill>
                <a:effectLst/>
                <a:latin typeface="Noto Sans" panose="020B0502040504020204" pitchFamily="34" charset="0"/>
              </a:rPr>
              <a:t>DS</a:t>
            </a:r>
            <a:r>
              <a:rPr lang="en-US" sz="1200" b="0" i="0" baseline="-25000" dirty="0">
                <a:solidFill>
                  <a:srgbClr val="232323"/>
                </a:solidFill>
                <a:effectLst/>
                <a:latin typeface="Noto Sans" panose="020B0502040504020204" pitchFamily="34" charset="0"/>
              </a:rPr>
              <a:t>2</a:t>
            </a:r>
            <a:r>
              <a:rPr lang="en-US" sz="1200" b="0" i="0" dirty="0">
                <a:solidFill>
                  <a:srgbClr val="232323"/>
                </a:solidFill>
                <a:effectLst/>
                <a:latin typeface="Noto Sans" panose="020B0502040504020204" pitchFamily="34" charset="0"/>
              </a:rPr>
              <a:t>-VASc score of 1 in males and 2 in females based </a:t>
            </a:r>
          </a:p>
          <a:p>
            <a:r>
              <a:rPr lang="en-US" sz="1200" b="0" i="0" dirty="0">
                <a:solidFill>
                  <a:srgbClr val="232323"/>
                </a:solidFill>
                <a:effectLst/>
                <a:latin typeface="Noto Sans" panose="020B0502040504020204" pitchFamily="34" charset="0"/>
              </a:rPr>
              <a:t>on age 65 to 74 years,. Age 65 to 74 years is a stronger risk factor </a:t>
            </a:r>
          </a:p>
          <a:p>
            <a:r>
              <a:rPr lang="en-US" sz="1200" b="0" i="0" dirty="0">
                <a:solidFill>
                  <a:srgbClr val="232323"/>
                </a:solidFill>
                <a:effectLst/>
                <a:latin typeface="Noto Sans" panose="020B0502040504020204" pitchFamily="34" charset="0"/>
              </a:rPr>
              <a:t>than the other factors conferring one CHA</a:t>
            </a:r>
            <a:r>
              <a:rPr lang="en-US" sz="1200" b="0" i="0" baseline="-25000" dirty="0">
                <a:solidFill>
                  <a:srgbClr val="232323"/>
                </a:solidFill>
                <a:effectLst/>
                <a:latin typeface="Noto Sans" panose="020B0502040504020204" pitchFamily="34" charset="0"/>
              </a:rPr>
              <a:t>2</a:t>
            </a:r>
            <a:r>
              <a:rPr lang="en-US" sz="1200" b="0" i="0" dirty="0">
                <a:solidFill>
                  <a:srgbClr val="232323"/>
                </a:solidFill>
                <a:effectLst/>
                <a:latin typeface="Noto Sans" panose="020B0502040504020204" pitchFamily="34" charset="0"/>
              </a:rPr>
              <a:t>DS</a:t>
            </a:r>
            <a:r>
              <a:rPr lang="en-US" sz="1200" b="0" i="0" baseline="-25000" dirty="0">
                <a:solidFill>
                  <a:srgbClr val="232323"/>
                </a:solidFill>
                <a:effectLst/>
                <a:latin typeface="Noto Sans" panose="020B0502040504020204" pitchFamily="34" charset="0"/>
              </a:rPr>
              <a:t>2</a:t>
            </a:r>
            <a:r>
              <a:rPr lang="en-US" sz="1200" b="0" i="0" dirty="0">
                <a:solidFill>
                  <a:srgbClr val="232323"/>
                </a:solidFill>
                <a:effectLst/>
                <a:latin typeface="Noto Sans" panose="020B0502040504020204" pitchFamily="34" charset="0"/>
              </a:rPr>
              <a:t>-VASc score point</a:t>
            </a:r>
          </a:p>
          <a:p>
            <a:endParaRPr lang="en-US" sz="1200" dirty="0">
              <a:solidFill>
                <a:srgbClr val="232323"/>
              </a:solidFill>
              <a:latin typeface="Noto Sans" panose="020B0502040504020204" pitchFamily="34" charset="0"/>
            </a:endParaRPr>
          </a:p>
          <a:p>
            <a:endParaRPr lang="en-US" sz="1200" dirty="0">
              <a:solidFill>
                <a:srgbClr val="202124"/>
              </a:solidFill>
              <a:latin typeface="Roboto" panose="02000000000000000000" pitchFamily="2" charset="0"/>
            </a:endParaRPr>
          </a:p>
          <a:p>
            <a:endParaRPr lang="en-US" dirty="0"/>
          </a:p>
        </p:txBody>
      </p:sp>
    </p:spTree>
    <p:extLst>
      <p:ext uri="{BB962C8B-B14F-4D97-AF65-F5344CB8AC3E}">
        <p14:creationId xmlns:p14="http://schemas.microsoft.com/office/powerpoint/2010/main" val="2558812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38" name="Straight Connector 8">
            <a:extLst>
              <a:ext uri="{FF2B5EF4-FFF2-40B4-BE49-F238E27FC236}">
                <a16:creationId xmlns:a16="http://schemas.microsoft.com/office/drawing/2014/main" id="{1EDA028F-6CE0-256E-B488-A4F1BEB17691}"/>
              </a:ext>
            </a:extLst>
          </p:cNvPr>
          <p:cNvCxnSpPr>
            <a:cxnSpLocks noChangeShapeType="1"/>
          </p:cNvCxnSpPr>
          <p:nvPr>
            <p:custDataLst>
              <p:tags r:id="rId1"/>
            </p:custDataLst>
          </p:nvPr>
        </p:nvCxnSpPr>
        <p:spPr bwMode="auto">
          <a:xfrm>
            <a:off x="1517650" y="6173788"/>
            <a:ext cx="9144000" cy="0"/>
          </a:xfrm>
          <a:prstGeom prst="line">
            <a:avLst/>
          </a:prstGeom>
          <a:noFill/>
          <a:ln w="9525" algn="ctr">
            <a:solidFill>
              <a:srgbClr val="A6A6A6"/>
            </a:solidFill>
            <a:round/>
            <a:headEnd/>
            <a:tailEnd/>
          </a:ln>
          <a:extLst>
            <a:ext uri="{909E8E84-426E-40DD-AFC4-6F175D3DCCD1}">
              <a14:hiddenFill xmlns:a14="http://schemas.microsoft.com/office/drawing/2010/main">
                <a:noFill/>
              </a14:hiddenFill>
            </a:ext>
          </a:extLst>
        </p:spPr>
      </p:cxnSp>
      <p:pic>
        <p:nvPicPr>
          <p:cNvPr id="14340" name="Picture 10">
            <a:extLst>
              <a:ext uri="{FF2B5EF4-FFF2-40B4-BE49-F238E27FC236}">
                <a16:creationId xmlns:a16="http://schemas.microsoft.com/office/drawing/2014/main" id="{32D4C124-B611-28FA-FB9B-74F4DE1BC3E1}"/>
              </a:ext>
            </a:extLst>
          </p:cNvPr>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9840416" y="241300"/>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389" name="Text Placeholder 2">
            <a:extLst>
              <a:ext uri="{FF2B5EF4-FFF2-40B4-BE49-F238E27FC236}">
                <a16:creationId xmlns:a16="http://schemas.microsoft.com/office/drawing/2014/main" id="{656F8B29-0A06-4F3D-9A77-E5ED6971DA0C}"/>
              </a:ext>
            </a:extLst>
          </p:cNvPr>
          <p:cNvSpPr txBox="1"/>
          <p:nvPr>
            <p:custDataLst>
              <p:tags r:id="rId3"/>
            </p:custDataLst>
          </p:nvPr>
        </p:nvSpPr>
        <p:spPr bwMode="auto">
          <a:xfrm>
            <a:off x="1378667" y="5589240"/>
            <a:ext cx="8894762" cy="719138"/>
          </a:xfrm>
          <a:prstGeom prst="rect">
            <a:avLst/>
          </a:prstGeom>
          <a:noFill/>
          <a:ln w="9525" cap="flat" cmpd="sng" algn="ctr">
            <a:noFill/>
            <a:prstDash val="solid"/>
            <a:miter lim="800000"/>
            <a:headEnd type="none" w="med" len="med"/>
            <a:tailEnd type="none" w="med" len="med"/>
          </a:ln>
        </p:spPr>
        <p:txBody>
          <a:bodyPr lIns="254000" tIns="0" rIns="0" bIns="63500"/>
          <a:lstStyle>
            <a:lvl1pPr eaLnBrk="0" hangingPunct="0">
              <a:defRPr>
                <a:solidFill>
                  <a:schemeClr val="tx1"/>
                </a:solidFill>
                <a:latin typeface="Arial" panose="020B0604020202020204" pitchFamily="34" charset="0"/>
                <a:ea typeface="ＭＳ Ｐゴシック" panose="020B0600070205080204" pitchFamily="34" charset="-128"/>
              </a:defRPr>
            </a:lvl1pPr>
            <a:lvl2pPr eaLnBrk="0" hangingPunct="0">
              <a:defRPr>
                <a:solidFill>
                  <a:schemeClr val="tx1"/>
                </a:solidFill>
                <a:latin typeface="Arial" panose="020B0604020202020204" pitchFamily="34" charset="0"/>
                <a:ea typeface="ＭＳ Ｐゴシック" panose="020B0600070205080204" pitchFamily="34" charset="-128"/>
              </a:defRPr>
            </a:lvl2pPr>
            <a:lvl3pPr eaLnBrk="0" hangingPunct="0">
              <a:defRPr>
                <a:solidFill>
                  <a:schemeClr val="tx1"/>
                </a:solidFill>
                <a:latin typeface="Arial" panose="020B0604020202020204" pitchFamily="34" charset="0"/>
                <a:ea typeface="ＭＳ Ｐゴシック" panose="020B0600070205080204" pitchFamily="34" charset="-128"/>
              </a:defRPr>
            </a:lvl3pPr>
            <a:lvl4pPr eaLnBrk="0" hangingPunct="0">
              <a:defRPr>
                <a:solidFill>
                  <a:schemeClr val="tx1"/>
                </a:solidFill>
                <a:latin typeface="Arial" panose="020B0604020202020204" pitchFamily="34" charset="0"/>
                <a:ea typeface="ＭＳ Ｐゴシック" panose="020B0600070205080204" pitchFamily="34" charset="-128"/>
              </a:defRPr>
            </a:lvl4pPr>
            <a:lvl5pPr eaLnBrk="0" hangingPunct="0">
              <a:defRPr>
                <a:solidFill>
                  <a:schemeClr val="tx1"/>
                </a:solidFill>
                <a:latin typeface="Arial" panose="020B0604020202020204" pitchFamily="34" charset="0"/>
                <a:ea typeface="ＭＳ Ｐゴシック" panose="020B0600070205080204" pitchFamily="34" charset="-128"/>
              </a:defRPr>
            </a:lvl5pPr>
            <a:lvl6pPr eaLnBrk="0" fontAlgn="base" hangingPunct="0">
              <a:spcBef>
                <a:spcPct val="0"/>
              </a:spcBef>
              <a:spcAft>
                <a:spcPct val="0"/>
              </a:spcAft>
              <a:buSzPct val="100000"/>
              <a:defRPr>
                <a:solidFill>
                  <a:schemeClr val="tx1"/>
                </a:solidFill>
                <a:latin typeface="Arial" panose="020B0604020202020204" pitchFamily="34" charset="0"/>
                <a:ea typeface="ＭＳ Ｐゴシック" panose="020B0600070205080204" pitchFamily="34" charset="-128"/>
              </a:defRPr>
            </a:lvl6pPr>
            <a:lvl7pPr eaLnBrk="0" fontAlgn="base" hangingPunct="0">
              <a:spcBef>
                <a:spcPct val="0"/>
              </a:spcBef>
              <a:spcAft>
                <a:spcPct val="0"/>
              </a:spcAft>
              <a:buSzPct val="100000"/>
              <a:defRPr>
                <a:solidFill>
                  <a:schemeClr val="tx1"/>
                </a:solidFill>
                <a:latin typeface="Arial" panose="020B0604020202020204" pitchFamily="34" charset="0"/>
                <a:ea typeface="ＭＳ Ｐゴシック" panose="020B0600070205080204" pitchFamily="34" charset="-128"/>
              </a:defRPr>
            </a:lvl7pPr>
            <a:lvl8pPr eaLnBrk="0" fontAlgn="base" hangingPunct="0">
              <a:spcBef>
                <a:spcPct val="0"/>
              </a:spcBef>
              <a:spcAft>
                <a:spcPct val="0"/>
              </a:spcAft>
              <a:buSzPct val="100000"/>
              <a:defRPr>
                <a:solidFill>
                  <a:schemeClr val="tx1"/>
                </a:solidFill>
                <a:latin typeface="Arial" panose="020B0604020202020204" pitchFamily="34" charset="0"/>
                <a:ea typeface="ＭＳ Ｐゴシック" panose="020B0600070205080204" pitchFamily="34" charset="-128"/>
              </a:defRPr>
            </a:lvl8pPr>
            <a:lvl9pPr eaLnBrk="0" fontAlgn="base" hangingPunct="0">
              <a:spcBef>
                <a:spcPct val="0"/>
              </a:spcBef>
              <a:spcAft>
                <a:spcPct val="0"/>
              </a:spcAft>
              <a:buSzPct val="100000"/>
              <a:defRPr>
                <a:solidFill>
                  <a:schemeClr val="tx1"/>
                </a:solidFill>
                <a:latin typeface="Arial" panose="020B0604020202020204" pitchFamily="34" charset="0"/>
                <a:ea typeface="ＭＳ Ｐゴシック" panose="020B0600070205080204" pitchFamily="34" charset="-128"/>
              </a:defRPr>
            </a:lvl9pPr>
          </a:lstStyle>
          <a:p>
            <a:pPr algn="just" eaLnBrk="1" hangingPunct="1">
              <a:spcBef>
                <a:spcPct val="20000"/>
              </a:spcBef>
            </a:pPr>
            <a:r>
              <a:rPr lang="en-US" altLang="en-US" sz="1000" dirty="0">
                <a:cs typeface="Helvetica" panose="020B0604020202020204" pitchFamily="34" charset="0"/>
              </a:rPr>
              <a:t>Decision pathway for anticoagulation use in patients with AF. Key: AF, atrial fibrillation; CHA2DS2-VASc, Congestive heart failure, Hypertension, Age &gt;_75 years, Diabetes mellitus, Stroke, Vascular disease, Age 65–74 years, Sex category (female); HAS-BLED, Hypertension, Abnormal renal/liver function, Stroke, Bleeding history or predisposition, Labile INR, Elderly (&gt;65 years), Drugs/alcohol concomitantly; INR, international normalized ratio; NOAC, non–vitamin K antagonist oral anticoagulant; OAC, oral anticoagulant; SAMe-TT2R2, Sex (female), Age (&lt;60 years), Medical history, Treatment (interacting drug(s)), Tobacco use, Race (non-Caucasian) (score); TTR, time in therapeutic range; VKA, vitamin K antagonist. If a VKA is being considered, calculate SAMe-TT2R2 score: if score 0–2, may consider VKA treatment (</a:t>
            </a:r>
            <a:r>
              <a:rPr lang="en-US" altLang="en-US" sz="1000" dirty="0" err="1">
                <a:cs typeface="Helvetica" panose="020B0604020202020204" pitchFamily="34" charset="0"/>
              </a:rPr>
              <a:t>eg</a:t>
            </a:r>
            <a:r>
              <a:rPr lang="en-US" altLang="en-US" sz="1000" dirty="0">
                <a:cs typeface="Helvetica" panose="020B0604020202020204" pitchFamily="34" charset="0"/>
              </a:rPr>
              <a:t>, warfarin) or NOAC; if score &gt;2, should arrange regular review/frequent INR checks/counselling for VKA users to help good anticoagulation control, or reconsider the use of NOAC instead; TTR ideally &gt;70
</a:t>
            </a:r>
          </a:p>
        </p:txBody>
      </p:sp>
      <p:pic>
        <p:nvPicPr>
          <p:cNvPr id="14342" name="New picture">
            <a:extLst>
              <a:ext uri="{FF2B5EF4-FFF2-40B4-BE49-F238E27FC236}">
                <a16:creationId xmlns:a16="http://schemas.microsoft.com/office/drawing/2014/main" id="{05062659-76E8-81BC-C04A-1E4894F65B1E}"/>
              </a:ext>
            </a:extLst>
          </p:cNvPr>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3200400" y="241300"/>
            <a:ext cx="57912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8" name="TextBox 7">
            <a:extLst>
              <a:ext uri="{FF2B5EF4-FFF2-40B4-BE49-F238E27FC236}">
                <a16:creationId xmlns:a16="http://schemas.microsoft.com/office/drawing/2014/main" id="{BC04006B-6984-462B-D863-BD4DFCB83833}"/>
              </a:ext>
            </a:extLst>
          </p:cNvPr>
          <p:cNvSpPr txBox="1"/>
          <p:nvPr/>
        </p:nvSpPr>
        <p:spPr>
          <a:xfrm>
            <a:off x="6384033" y="3547858"/>
            <a:ext cx="4133963" cy="1477328"/>
          </a:xfrm>
          <a:prstGeom prst="rect">
            <a:avLst/>
          </a:prstGeom>
          <a:noFill/>
        </p:spPr>
        <p:txBody>
          <a:bodyPr wrap="square">
            <a:spAutoFit/>
          </a:bodyPr>
          <a:lstStyle/>
          <a:p>
            <a:r>
              <a:rPr lang="en-US" dirty="0">
                <a:solidFill>
                  <a:srgbClr val="202124"/>
                </a:solidFill>
                <a:latin typeface="Roboto" panose="02000000000000000000" pitchFamily="2" charset="0"/>
              </a:rPr>
              <a:t>Two groups of oral anticoagulant drugs are used, </a:t>
            </a:r>
            <a:r>
              <a:rPr lang="en-US" b="1" dirty="0">
                <a:solidFill>
                  <a:srgbClr val="202124"/>
                </a:solidFill>
                <a:latin typeface="Roboto" panose="02000000000000000000" pitchFamily="2" charset="0"/>
              </a:rPr>
              <a:t>vitamin K antagonists VKA</a:t>
            </a:r>
            <a:r>
              <a:rPr lang="en-US" dirty="0">
                <a:solidFill>
                  <a:srgbClr val="202124"/>
                </a:solidFill>
                <a:latin typeface="Roboto" panose="02000000000000000000" pitchFamily="2" charset="0"/>
              </a:rPr>
              <a:t> (warfarin/Coumadin) and non–vitamin K antagonist oral anticoagulants (NOACs).</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2057400" y="172675"/>
            <a:ext cx="9144000" cy="762000"/>
          </a:xfrm>
        </p:spPr>
        <p:txBody>
          <a:bodyPr anchor="t">
            <a:normAutofit fontScale="90000"/>
          </a:bodyPr>
          <a:lstStyle/>
          <a:p>
            <a:pPr>
              <a:defRPr/>
            </a:pPr>
            <a:r>
              <a:rPr lang="en-US" altLang="en-US" sz="2500" dirty="0">
                <a:latin typeface="GrHelvetica"/>
                <a:ea typeface="GrHelvetica"/>
                <a:cs typeface="GrHelvetica"/>
              </a:rPr>
              <a:t>MANAGEMENT OF AF:</a:t>
            </a:r>
            <a:br>
              <a:rPr lang="en-US" altLang="en-US" sz="2500" dirty="0">
                <a:latin typeface="GrHelvetica"/>
                <a:ea typeface="GrHelvetica"/>
                <a:cs typeface="GrHelvetica"/>
              </a:rPr>
            </a:br>
            <a:r>
              <a:rPr lang="en-US" altLang="en-US" sz="2500" dirty="0">
                <a:latin typeface="GrHelvetica"/>
                <a:ea typeface="GrHelvetica"/>
                <a:cs typeface="GrHelvetica"/>
              </a:rPr>
              <a:t>STROKE PROPHYLAXIS</a:t>
            </a:r>
            <a:endParaRPr lang="en-US" altLang="en-US" sz="2300" dirty="0">
              <a:solidFill>
                <a:srgbClr val="00B0F0"/>
              </a:solidFill>
              <a:latin typeface="GrHelvetica"/>
              <a:ea typeface="GrHelvetica"/>
              <a:cs typeface="GrHelvetica"/>
            </a:endParaRPr>
          </a:p>
        </p:txBody>
      </p:sp>
      <p:sp>
        <p:nvSpPr>
          <p:cNvPr id="37890" name="Rectangle 3"/>
          <p:cNvSpPr>
            <a:spLocks noGrp="1" noChangeArrowheads="1"/>
          </p:cNvSpPr>
          <p:nvPr>
            <p:ph type="body" idx="1"/>
          </p:nvPr>
        </p:nvSpPr>
        <p:spPr>
          <a:xfrm>
            <a:off x="990600" y="934675"/>
            <a:ext cx="9642566" cy="5389925"/>
          </a:xfrm>
        </p:spPr>
        <p:txBody>
          <a:bodyPr>
            <a:normAutofit fontScale="92500" lnSpcReduction="20000"/>
          </a:bodyPr>
          <a:lstStyle/>
          <a:p>
            <a:pPr>
              <a:lnSpc>
                <a:spcPct val="90000"/>
              </a:lnSpc>
              <a:spcBef>
                <a:spcPts val="1200"/>
              </a:spcBef>
              <a:spcAft>
                <a:spcPct val="40000"/>
              </a:spcAft>
            </a:pPr>
            <a:r>
              <a:rPr lang="en-US" sz="2100" b="0" i="0" dirty="0">
                <a:solidFill>
                  <a:srgbClr val="000000"/>
                </a:solidFill>
                <a:effectLst/>
              </a:rPr>
              <a:t>  DOAC (direct-acting oral anticoagulant)/NOAC (novel oral anticoagulant) agents are preferred for most patients with nonvalvular atrial fibrillation who should receive anticoagulant therapy </a:t>
            </a:r>
            <a:r>
              <a:rPr lang="en-US" altLang="en-US" sz="2100" dirty="0">
                <a:solidFill>
                  <a:srgbClr val="C00000"/>
                </a:solidFill>
                <a:ea typeface="ＭＳ Ｐゴシック" panose="020B0600070205080204" pitchFamily="34" charset="-128"/>
              </a:rPr>
              <a:t>Dabigatran</a:t>
            </a:r>
            <a:r>
              <a:rPr lang="en-US" altLang="en-US" sz="2100" dirty="0">
                <a:solidFill>
                  <a:srgbClr val="00B0F0"/>
                </a:solidFill>
                <a:ea typeface="ＭＳ Ｐゴシック" panose="020B0600070205080204" pitchFamily="34" charset="-128"/>
              </a:rPr>
              <a:t> </a:t>
            </a:r>
            <a:r>
              <a:rPr lang="en-US" altLang="en-US" sz="2100" dirty="0">
                <a:ea typeface="ＭＳ Ｐゴシック" panose="020B0600070205080204" pitchFamily="34" charset="-128"/>
              </a:rPr>
              <a:t>150 mg q12h when creatinine clearance</a:t>
            </a:r>
            <a:br>
              <a:rPr lang="en-US" altLang="en-US" sz="2100" dirty="0">
                <a:ea typeface="ＭＳ Ｐゴシック" panose="020B0600070205080204" pitchFamily="34" charset="-128"/>
              </a:rPr>
            </a:br>
            <a:r>
              <a:rPr lang="en-US" altLang="en-US" sz="2100" dirty="0">
                <a:ea typeface="ＭＳ Ｐゴシック" panose="020B0600070205080204" pitchFamily="34" charset="-128"/>
              </a:rPr>
              <a:t>(</a:t>
            </a:r>
            <a:r>
              <a:rPr lang="en-US" altLang="en-US" sz="2100" dirty="0" err="1">
                <a:ea typeface="ＭＳ Ｐゴシック" panose="020B0600070205080204" pitchFamily="34" charset="-128"/>
              </a:rPr>
              <a:t>CrCl</a:t>
            </a:r>
            <a:r>
              <a:rPr lang="en-US" altLang="en-US" sz="2100" dirty="0">
                <a:ea typeface="ＭＳ Ｐゴシック" panose="020B0600070205080204" pitchFamily="34" charset="-128"/>
              </a:rPr>
              <a:t>) ≥ 50 mL/min (75 mg q12h when </a:t>
            </a:r>
            <a:r>
              <a:rPr lang="en-US" altLang="en-US" sz="2100" dirty="0" err="1">
                <a:ea typeface="ＭＳ Ｐゴシック" panose="020B0600070205080204" pitchFamily="34" charset="-128"/>
              </a:rPr>
              <a:t>CrCl</a:t>
            </a:r>
            <a:r>
              <a:rPr lang="en-US" altLang="en-US" sz="2100" dirty="0">
                <a:ea typeface="ＭＳ Ｐゴシック" panose="020B0600070205080204" pitchFamily="34" charset="-128"/>
              </a:rPr>
              <a:t> = 15–30 mL/min). No INR monitoring needed</a:t>
            </a:r>
          </a:p>
          <a:p>
            <a:pPr lvl="1">
              <a:lnSpc>
                <a:spcPct val="90000"/>
              </a:lnSpc>
              <a:spcBef>
                <a:spcPts val="1200"/>
              </a:spcBef>
              <a:spcAft>
                <a:spcPct val="40000"/>
              </a:spcAft>
            </a:pPr>
            <a:r>
              <a:rPr lang="en-US" altLang="en-US" sz="2100" dirty="0">
                <a:solidFill>
                  <a:srgbClr val="C00000"/>
                </a:solidFill>
                <a:ea typeface="ＭＳ Ｐゴシック" panose="020B0600070205080204" pitchFamily="34" charset="-128"/>
              </a:rPr>
              <a:t>Rivaroxaban (Xarelto)</a:t>
            </a:r>
            <a:r>
              <a:rPr lang="en-US" altLang="en-US" sz="2100" dirty="0">
                <a:solidFill>
                  <a:srgbClr val="00B0F0"/>
                </a:solidFill>
                <a:ea typeface="ＭＳ Ｐゴシック" panose="020B0600070205080204" pitchFamily="34" charset="-128"/>
              </a:rPr>
              <a:t> </a:t>
            </a:r>
            <a:r>
              <a:rPr lang="en-US" altLang="en-US" sz="2100" dirty="0">
                <a:ea typeface="ＭＳ Ｐゴシック" panose="020B0600070205080204" pitchFamily="34" charset="-128"/>
              </a:rPr>
              <a:t>20 mg/d when </a:t>
            </a:r>
            <a:r>
              <a:rPr lang="en-US" altLang="en-US" sz="2100" dirty="0" err="1">
                <a:ea typeface="ＭＳ Ｐゴシック" panose="020B0600070205080204" pitchFamily="34" charset="-128"/>
              </a:rPr>
              <a:t>CrCl</a:t>
            </a:r>
            <a:r>
              <a:rPr lang="en-US" altLang="en-US" sz="2100" dirty="0">
                <a:ea typeface="ＭＳ Ｐゴシック" panose="020B0600070205080204" pitchFamily="34" charset="-128"/>
              </a:rPr>
              <a:t> ≥50 mL/min (15 mg/d when </a:t>
            </a:r>
            <a:r>
              <a:rPr lang="en-US" altLang="en-US" sz="2100" dirty="0" err="1">
                <a:ea typeface="ＭＳ Ｐゴシック" panose="020B0600070205080204" pitchFamily="34" charset="-128"/>
              </a:rPr>
              <a:t>CrCl</a:t>
            </a:r>
            <a:r>
              <a:rPr lang="en-US" altLang="en-US" sz="2100" dirty="0">
                <a:ea typeface="ＭＳ Ｐゴシック" panose="020B0600070205080204" pitchFamily="34" charset="-128"/>
              </a:rPr>
              <a:t> = 15–50 mL/min)</a:t>
            </a:r>
          </a:p>
          <a:p>
            <a:pPr lvl="1">
              <a:lnSpc>
                <a:spcPct val="90000"/>
              </a:lnSpc>
              <a:spcBef>
                <a:spcPts val="1200"/>
              </a:spcBef>
            </a:pPr>
            <a:r>
              <a:rPr lang="en-US" altLang="en-US" sz="2100" dirty="0" err="1">
                <a:solidFill>
                  <a:srgbClr val="C00000"/>
                </a:solidFill>
                <a:ea typeface="ＭＳ Ｐゴシック" panose="020B0600070205080204" pitchFamily="34" charset="-128"/>
              </a:rPr>
              <a:t>Apixamab</a:t>
            </a:r>
            <a:r>
              <a:rPr lang="en-US" altLang="en-US" sz="2100" dirty="0">
                <a:solidFill>
                  <a:srgbClr val="C00000"/>
                </a:solidFill>
                <a:ea typeface="ＭＳ Ｐゴシック" panose="020B0600070205080204" pitchFamily="34" charset="-128"/>
              </a:rPr>
              <a:t> (Eliquis)</a:t>
            </a:r>
            <a:r>
              <a:rPr lang="en-US" altLang="en-US" sz="2100" dirty="0">
                <a:solidFill>
                  <a:srgbClr val="00B0F0"/>
                </a:solidFill>
                <a:ea typeface="ＭＳ Ｐゴシック" panose="020B0600070205080204" pitchFamily="34" charset="-128"/>
              </a:rPr>
              <a:t> </a:t>
            </a:r>
            <a:r>
              <a:rPr lang="en-US" altLang="en-US" sz="2100" dirty="0">
                <a:ea typeface="ＭＳ Ｐゴシック" panose="020B0600070205080204" pitchFamily="34" charset="-128"/>
              </a:rPr>
              <a:t>5 mg twice daily (2.5 mg twice daily when 2 or more of the following are present: age ≥80 years, weight ≤60 kg, or creatinine ≥1.5 mg/dL)</a:t>
            </a:r>
          </a:p>
          <a:p>
            <a:pPr lvl="1">
              <a:lnSpc>
                <a:spcPct val="90000"/>
              </a:lnSpc>
              <a:spcBef>
                <a:spcPts val="1200"/>
              </a:spcBef>
            </a:pPr>
            <a:r>
              <a:rPr lang="en-US" altLang="en-US" sz="2100" dirty="0" err="1">
                <a:solidFill>
                  <a:srgbClr val="FF0000"/>
                </a:solidFill>
                <a:ea typeface="ＭＳ Ｐゴシック" panose="020B0600070205080204" pitchFamily="34" charset="-128"/>
                <a:sym typeface="Symbol" panose="05050102010706020507" pitchFamily="18" charset="2"/>
              </a:rPr>
              <a:t>Edoxaban</a:t>
            </a:r>
            <a:r>
              <a:rPr lang="en-US" altLang="en-US" sz="2100" dirty="0">
                <a:solidFill>
                  <a:srgbClr val="FF0000"/>
                </a:solidFill>
                <a:ea typeface="ＭＳ Ｐゴシック" panose="020B0600070205080204" pitchFamily="34" charset="-128"/>
                <a:sym typeface="Symbol" panose="05050102010706020507" pitchFamily="18" charset="2"/>
              </a:rPr>
              <a:t> (</a:t>
            </a:r>
            <a:r>
              <a:rPr lang="en-US" altLang="en-US" sz="2100" dirty="0" err="1">
                <a:solidFill>
                  <a:srgbClr val="FF0000"/>
                </a:solidFill>
                <a:ea typeface="ＭＳ Ｐゴシック" panose="020B0600070205080204" pitchFamily="34" charset="-128"/>
                <a:sym typeface="Symbol" panose="05050102010706020507" pitchFamily="18" charset="2"/>
              </a:rPr>
              <a:t>savaysa</a:t>
            </a:r>
            <a:r>
              <a:rPr lang="en-US" altLang="en-US" sz="2100" dirty="0">
                <a:solidFill>
                  <a:srgbClr val="FF0000"/>
                </a:solidFill>
                <a:ea typeface="ＭＳ Ｐゴシック" panose="020B0600070205080204" pitchFamily="34" charset="-128"/>
                <a:sym typeface="Symbol" panose="05050102010706020507" pitchFamily="18" charset="2"/>
              </a:rPr>
              <a:t>) </a:t>
            </a:r>
            <a:r>
              <a:rPr lang="en-US" altLang="en-US" sz="2100" dirty="0">
                <a:ea typeface="ＭＳ Ｐゴシック" panose="020B0600070205080204" pitchFamily="34" charset="-128"/>
                <a:sym typeface="Symbol" panose="05050102010706020507" pitchFamily="18" charset="2"/>
              </a:rPr>
              <a:t>60 mg po daily </a:t>
            </a:r>
          </a:p>
          <a:p>
            <a:pPr>
              <a:lnSpc>
                <a:spcPct val="90000"/>
              </a:lnSpc>
              <a:spcAft>
                <a:spcPct val="40000"/>
              </a:spcAft>
            </a:pPr>
            <a:r>
              <a:rPr lang="en-US" altLang="en-US" sz="2100" dirty="0">
                <a:solidFill>
                  <a:srgbClr val="C00000"/>
                </a:solidFill>
                <a:ea typeface="ＭＳ Ｐゴシック" panose="020B0600070205080204" pitchFamily="34" charset="-128"/>
              </a:rPr>
              <a:t>Warfarin</a:t>
            </a:r>
            <a:r>
              <a:rPr lang="en-US" altLang="en-US" sz="2100" dirty="0">
                <a:solidFill>
                  <a:srgbClr val="00B0F0"/>
                </a:solidFill>
                <a:ea typeface="ＭＳ Ｐゴシック" panose="020B0600070205080204" pitchFamily="34" charset="-128"/>
              </a:rPr>
              <a:t> </a:t>
            </a:r>
          </a:p>
          <a:p>
            <a:pPr lvl="1">
              <a:lnSpc>
                <a:spcPct val="90000"/>
              </a:lnSpc>
              <a:spcAft>
                <a:spcPct val="40000"/>
              </a:spcAft>
            </a:pPr>
            <a:r>
              <a:rPr lang="en-US" sz="2100" b="0" i="0" dirty="0">
                <a:solidFill>
                  <a:srgbClr val="000000"/>
                </a:solidFill>
                <a:effectLst/>
              </a:rPr>
              <a:t> Patients with mechanical valves should be treated with </a:t>
            </a:r>
            <a:r>
              <a:rPr lang="en-US" sz="2100" b="1" dirty="0">
                <a:solidFill>
                  <a:srgbClr val="0064A4"/>
                </a:solidFill>
              </a:rPr>
              <a:t>warfarin</a:t>
            </a:r>
            <a:r>
              <a:rPr lang="en-US" sz="2100" b="0" i="0" dirty="0">
                <a:solidFill>
                  <a:srgbClr val="000000"/>
                </a:solidFill>
                <a:effectLst/>
              </a:rPr>
              <a:t> to maintain an INR of 2.0 to 3.0 or 2.5 to 3.5 dependent on the type and location of the prosthesis.</a:t>
            </a:r>
            <a:endParaRPr lang="en-US" altLang="en-US" sz="2100" dirty="0">
              <a:solidFill>
                <a:srgbClr val="00B0F0"/>
              </a:solidFill>
              <a:ea typeface="ＭＳ Ｐゴシック" panose="020B0600070205080204" pitchFamily="34" charset="-128"/>
            </a:endParaRPr>
          </a:p>
          <a:p>
            <a:pPr lvl="1">
              <a:lnSpc>
                <a:spcPct val="90000"/>
              </a:lnSpc>
              <a:spcAft>
                <a:spcPct val="40000"/>
              </a:spcAft>
            </a:pPr>
            <a:r>
              <a:rPr lang="en-US" altLang="en-US" sz="2100" dirty="0">
                <a:ea typeface="ＭＳ Ｐゴシック" panose="020B0600070205080204" pitchFamily="34" charset="-128"/>
              </a:rPr>
              <a:t>titrated to maintain an INR of 2–3</a:t>
            </a:r>
          </a:p>
          <a:p>
            <a:pPr lvl="2">
              <a:lnSpc>
                <a:spcPct val="90000"/>
              </a:lnSpc>
              <a:spcAft>
                <a:spcPct val="40000"/>
              </a:spcAft>
            </a:pPr>
            <a:r>
              <a:rPr lang="en-US" altLang="en-US" sz="2100" dirty="0">
                <a:ea typeface="ＭＳ Ｐゴシック" panose="020B0600070205080204" pitchFamily="34" charset="-128"/>
              </a:rPr>
              <a:t>Initial dose Coumadin 5 mg for adults, but start at 2.5 mg elderly patient older than 70 </a:t>
            </a:r>
            <a:r>
              <a:rPr lang="en-US" altLang="en-US" sz="2100" dirty="0" err="1">
                <a:ea typeface="ＭＳ Ｐゴシック" panose="020B0600070205080204" pitchFamily="34" charset="-128"/>
              </a:rPr>
              <a:t>yo</a:t>
            </a:r>
            <a:r>
              <a:rPr lang="en-US" altLang="en-US" sz="2100" dirty="0">
                <a:ea typeface="ＭＳ Ｐゴシック" panose="020B0600070205080204" pitchFamily="34" charset="-128"/>
              </a:rPr>
              <a:t> </a:t>
            </a:r>
          </a:p>
          <a:p>
            <a:pPr lvl="2">
              <a:lnSpc>
                <a:spcPct val="90000"/>
              </a:lnSpc>
              <a:spcAft>
                <a:spcPct val="40000"/>
              </a:spcAft>
            </a:pPr>
            <a:r>
              <a:rPr lang="en-US" altLang="en-US" sz="2100" dirty="0">
                <a:ea typeface="ＭＳ Ｐゴシック" panose="020B0600070205080204" pitchFamily="34" charset="-128"/>
              </a:rPr>
              <a:t>Check INR q 2-3 days until therapeutic for two consecutive checks, then recheck in a week if therapeutic check once monthly. </a:t>
            </a:r>
          </a:p>
          <a:p>
            <a:pPr marL="457200" lvl="1" indent="0">
              <a:lnSpc>
                <a:spcPct val="90000"/>
              </a:lnSpc>
              <a:spcAft>
                <a:spcPct val="40000"/>
              </a:spcAft>
              <a:buNone/>
            </a:pPr>
            <a:endParaRPr lang="en-US" altLang="en-US" sz="1800" dirty="0">
              <a:ea typeface="ＭＳ Ｐゴシック" panose="020B0600070205080204" pitchFamily="34" charset="-128"/>
              <a:sym typeface="Symbol" panose="05050102010706020507" pitchFamily="18" charset="2"/>
            </a:endParaRPr>
          </a:p>
        </p:txBody>
      </p:sp>
    </p:spTree>
    <p:extLst>
      <p:ext uri="{BB962C8B-B14F-4D97-AF65-F5344CB8AC3E}">
        <p14:creationId xmlns:p14="http://schemas.microsoft.com/office/powerpoint/2010/main" val="4074757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5D05-2845-45EB-A844-F74FB6510F63}"/>
              </a:ext>
            </a:extLst>
          </p:cNvPr>
          <p:cNvSpPr>
            <a:spLocks noGrp="1"/>
          </p:cNvSpPr>
          <p:nvPr>
            <p:ph type="title"/>
          </p:nvPr>
        </p:nvSpPr>
        <p:spPr>
          <a:xfrm>
            <a:off x="1484311" y="685800"/>
            <a:ext cx="10018713" cy="283191"/>
          </a:xfrm>
        </p:spPr>
        <p:txBody>
          <a:bodyPr>
            <a:normAutofit fontScale="90000"/>
          </a:bodyPr>
          <a:lstStyle/>
          <a:p>
            <a:r>
              <a:rPr lang="en-US" b="1" i="0" dirty="0">
                <a:solidFill>
                  <a:srgbClr val="232323"/>
                </a:solidFill>
                <a:effectLst/>
                <a:latin typeface="Noto Sans" panose="020B0502040504020204" pitchFamily="34" charset="0"/>
              </a:rPr>
              <a:t>Rhythm control versus rate control in atrial fibrillation</a:t>
            </a:r>
            <a:endParaRPr lang="en-US" dirty="0"/>
          </a:p>
        </p:txBody>
      </p:sp>
      <p:sp>
        <p:nvSpPr>
          <p:cNvPr id="3" name="Content Placeholder 2">
            <a:extLst>
              <a:ext uri="{FF2B5EF4-FFF2-40B4-BE49-F238E27FC236}">
                <a16:creationId xmlns:a16="http://schemas.microsoft.com/office/drawing/2014/main" id="{6E2878FB-6994-4CF4-BE05-DF7614C5E0BE}"/>
              </a:ext>
            </a:extLst>
          </p:cNvPr>
          <p:cNvSpPr>
            <a:spLocks noGrp="1"/>
          </p:cNvSpPr>
          <p:nvPr>
            <p:ph idx="1"/>
          </p:nvPr>
        </p:nvSpPr>
        <p:spPr>
          <a:xfrm>
            <a:off x="1484310" y="1733267"/>
            <a:ext cx="10018713" cy="4189862"/>
          </a:xfrm>
        </p:spPr>
        <p:txBody>
          <a:bodyPr>
            <a:noAutofit/>
          </a:bodyPr>
          <a:lstStyle/>
          <a:p>
            <a:r>
              <a:rPr lang="en-US" sz="2000" b="0" i="0" dirty="0">
                <a:solidFill>
                  <a:srgbClr val="232323"/>
                </a:solidFill>
                <a:effectLst/>
              </a:rPr>
              <a:t>Both strategies can fail both in the short and in the long terms.</a:t>
            </a:r>
          </a:p>
          <a:p>
            <a:r>
              <a:rPr lang="en-US" sz="2000" b="0" i="0" dirty="0">
                <a:solidFill>
                  <a:srgbClr val="232323"/>
                </a:solidFill>
                <a:effectLst/>
              </a:rPr>
              <a:t>Most patient with new onset AFIB spontaneously convert within 72 hours after start of rate control medication. </a:t>
            </a:r>
          </a:p>
          <a:p>
            <a:r>
              <a:rPr lang="en-US" sz="2000" b="0" i="0" dirty="0">
                <a:solidFill>
                  <a:srgbClr val="232323"/>
                </a:solidFill>
                <a:effectLst/>
              </a:rPr>
              <a:t>If they do not spontaneously convert. At least one attempt at cardioversion should be attempted. </a:t>
            </a:r>
          </a:p>
          <a:p>
            <a:pPr lvl="1"/>
            <a:r>
              <a:rPr lang="en-US" b="0" i="0" dirty="0">
                <a:solidFill>
                  <a:srgbClr val="000000"/>
                </a:solidFill>
                <a:effectLst/>
              </a:rPr>
              <a:t>Cardioversion is most often performed electrically but may also be achieved using antiarrhythmic drug therapy in some instances, </a:t>
            </a:r>
            <a:r>
              <a:rPr lang="en-US" b="1" i="0" u="sng" dirty="0">
                <a:solidFill>
                  <a:srgbClr val="000000"/>
                </a:solidFill>
                <a:effectLst/>
              </a:rPr>
              <a:t>by experienced clinicians. (not in primary care) </a:t>
            </a:r>
          </a:p>
          <a:p>
            <a:pPr lvl="1"/>
            <a:r>
              <a:rPr lang="en-US" b="0" i="0" dirty="0">
                <a:solidFill>
                  <a:srgbClr val="232323"/>
                </a:solidFill>
                <a:effectLst/>
              </a:rPr>
              <a:t> </a:t>
            </a:r>
            <a:r>
              <a:rPr lang="en-US" b="0" i="0" dirty="0">
                <a:solidFill>
                  <a:srgbClr val="000000"/>
                </a:solidFill>
                <a:effectLst/>
              </a:rPr>
              <a:t>If duration of </a:t>
            </a:r>
            <a:r>
              <a:rPr lang="en-US" b="0" i="0" dirty="0" err="1">
                <a:solidFill>
                  <a:srgbClr val="000000"/>
                </a:solidFill>
                <a:effectLst/>
              </a:rPr>
              <a:t>AFib</a:t>
            </a:r>
            <a:r>
              <a:rPr lang="en-US" b="0" i="0" dirty="0">
                <a:solidFill>
                  <a:srgbClr val="000000"/>
                </a:solidFill>
                <a:effectLst/>
              </a:rPr>
              <a:t>/</a:t>
            </a:r>
            <a:r>
              <a:rPr lang="en-US" b="0" i="0" dirty="0" err="1">
                <a:solidFill>
                  <a:srgbClr val="000000"/>
                </a:solidFill>
                <a:effectLst/>
              </a:rPr>
              <a:t>AFlut</a:t>
            </a:r>
            <a:r>
              <a:rPr lang="en-US" b="0" i="0" dirty="0">
                <a:solidFill>
                  <a:srgbClr val="000000"/>
                </a:solidFill>
                <a:effectLst/>
              </a:rPr>
              <a:t> is ≥48 hours or unknown, anticoagulated for ≥3 weeks before cardioversion to reduce the risk of stroke.</a:t>
            </a:r>
          </a:p>
          <a:p>
            <a:pPr lvl="1"/>
            <a:r>
              <a:rPr lang="en-US" dirty="0">
                <a:solidFill>
                  <a:srgbClr val="000000"/>
                </a:solidFill>
              </a:rPr>
              <a:t>Cardioversion attempted only after TEE is performed, continue anticoagulation 4 weeks post cardioversion. </a:t>
            </a:r>
          </a:p>
          <a:p>
            <a:pPr lvl="1"/>
            <a:r>
              <a:rPr lang="en-US" dirty="0"/>
              <a:t>Hemodynamically unstable: Hospitalization: Rhythm control is favored. Chemically or via cardioversion. See above. </a:t>
            </a:r>
          </a:p>
        </p:txBody>
      </p:sp>
    </p:spTree>
    <p:extLst>
      <p:ext uri="{BB962C8B-B14F-4D97-AF65-F5344CB8AC3E}">
        <p14:creationId xmlns:p14="http://schemas.microsoft.com/office/powerpoint/2010/main" val="3520252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255181"/>
            <a:ext cx="10018713" cy="1752599"/>
          </a:xfrm>
        </p:spPr>
        <p:txBody>
          <a:bodyPr>
            <a:normAutofit fontScale="90000"/>
          </a:bodyPr>
          <a:lstStyle/>
          <a:p>
            <a:r>
              <a:rPr lang="en-US" dirty="0"/>
              <a:t>Pharmacology intervention</a:t>
            </a:r>
            <a:br>
              <a:rPr lang="en-US" dirty="0"/>
            </a:br>
            <a:r>
              <a:rPr lang="en-US" dirty="0"/>
              <a:t>Rate control in stable patients: Go Slow start low</a:t>
            </a:r>
          </a:p>
        </p:txBody>
      </p:sp>
      <p:sp>
        <p:nvSpPr>
          <p:cNvPr id="3" name="Content Placeholder 2"/>
          <p:cNvSpPr>
            <a:spLocks noGrp="1"/>
          </p:cNvSpPr>
          <p:nvPr>
            <p:ph idx="1"/>
          </p:nvPr>
        </p:nvSpPr>
        <p:spPr>
          <a:xfrm>
            <a:off x="1484310" y="1339702"/>
            <a:ext cx="10018713" cy="4678325"/>
          </a:xfrm>
        </p:spPr>
        <p:txBody>
          <a:bodyPr>
            <a:normAutofit fontScale="70000" lnSpcReduction="20000"/>
          </a:bodyPr>
          <a:lstStyle/>
          <a:p>
            <a:r>
              <a:rPr lang="en-US" b="0" i="0" dirty="0">
                <a:solidFill>
                  <a:srgbClr val="000000"/>
                </a:solidFill>
                <a:effectLst/>
                <a:latin typeface="Helvetica Neue"/>
              </a:rPr>
              <a:t>Optimal target for ventricular rate has not been firmly established, but there is evidence that aggressive control of the ventricular rate (&lt;80 bpm) offers no benefit beyond more modest rate control (i.e., resting heart rate &lt;110 bpm).</a:t>
            </a:r>
            <a:r>
              <a:rPr lang="en-US" dirty="0"/>
              <a:t>  So a range between range 80 to 100 is acceptable at rest</a:t>
            </a:r>
          </a:p>
          <a:p>
            <a:pPr marL="0" indent="0">
              <a:buNone/>
            </a:pPr>
            <a:r>
              <a:rPr lang="en-US" dirty="0"/>
              <a:t>1- Beta blockers (e.g., metoprolol tartrate [Lopressor], atenolol [Tenormin])</a:t>
            </a:r>
          </a:p>
          <a:p>
            <a:pPr lvl="1"/>
            <a:r>
              <a:rPr lang="en-US" dirty="0"/>
              <a:t>Example: metoprolol tartrate at 12.5–100 mg PO BID.</a:t>
            </a:r>
          </a:p>
          <a:p>
            <a:pPr lvl="1"/>
            <a:r>
              <a:rPr lang="en-US" dirty="0"/>
              <a:t>Use in those with CAD and/or reduced systolic function.</a:t>
            </a:r>
          </a:p>
          <a:p>
            <a:pPr marL="0" indent="0">
              <a:buNone/>
            </a:pPr>
            <a:r>
              <a:rPr lang="en-US" dirty="0"/>
              <a:t>2- Nondihydropyridine calcium channel blockers (e.g., verapamil [</a:t>
            </a:r>
            <a:r>
              <a:rPr lang="en-US" dirty="0" err="1"/>
              <a:t>Calan</a:t>
            </a:r>
            <a:r>
              <a:rPr lang="en-US" dirty="0"/>
              <a:t>, </a:t>
            </a:r>
            <a:r>
              <a:rPr lang="en-US" dirty="0" err="1"/>
              <a:t>Verelan</a:t>
            </a:r>
            <a:r>
              <a:rPr lang="en-US" dirty="0"/>
              <a:t>], diltiazem [Cardizem])</a:t>
            </a:r>
          </a:p>
          <a:p>
            <a:pPr lvl="1"/>
            <a:r>
              <a:rPr lang="en-US" dirty="0"/>
              <a:t>Example: diltiazem (immediate release) 60–120 mg PO TID (max: 360 mg/day).</a:t>
            </a:r>
          </a:p>
          <a:p>
            <a:pPr lvl="1"/>
            <a:r>
              <a:rPr lang="en-US" dirty="0"/>
              <a:t>Avoid use in those with reduced systolic function.</a:t>
            </a:r>
          </a:p>
          <a:p>
            <a:pPr lvl="1"/>
            <a:r>
              <a:rPr lang="en-US" dirty="0"/>
              <a:t>Avoid combo therapy with a beta blocker increases bradycardia, syncope, and hemodynamic instability.</a:t>
            </a:r>
          </a:p>
          <a:p>
            <a:pPr marL="0" indent="0">
              <a:buNone/>
            </a:pPr>
            <a:r>
              <a:rPr lang="en-US" dirty="0"/>
              <a:t>3- Digoxin (</a:t>
            </a:r>
            <a:r>
              <a:rPr lang="en-US" i="1" dirty="0"/>
              <a:t>least effective) for sedentary older adult only (80-year-old and above)</a:t>
            </a:r>
            <a:endParaRPr lang="en-US" dirty="0"/>
          </a:p>
          <a:p>
            <a:pPr lvl="1"/>
            <a:r>
              <a:rPr lang="en-US" dirty="0"/>
              <a:t>Example: digoxin 125 mcg PO daily.</a:t>
            </a:r>
          </a:p>
          <a:p>
            <a:pPr lvl="1"/>
            <a:r>
              <a:rPr lang="en-US" dirty="0"/>
              <a:t>Can be taken with a beta blocker or calcium channel blocker.</a:t>
            </a:r>
          </a:p>
          <a:p>
            <a:pPr marL="0" indent="0">
              <a:buNone/>
            </a:pPr>
            <a:r>
              <a:rPr lang="en-US" dirty="0"/>
              <a:t>4- </a:t>
            </a:r>
            <a:r>
              <a:rPr lang="en-US" dirty="0" err="1"/>
              <a:t>Amiodorone</a:t>
            </a:r>
            <a:r>
              <a:rPr lang="en-US" dirty="0"/>
              <a:t>: (considered mostly a rhythm control meds, but it does slow down ventricular rate)</a:t>
            </a:r>
          </a:p>
          <a:p>
            <a:pPr lvl="1"/>
            <a:r>
              <a:rPr lang="en-US" dirty="0"/>
              <a:t>Due to short- and long-term effects: AHA/ACC strongly recommends to only as a second line therapy if other meds fail</a:t>
            </a:r>
          </a:p>
          <a:p>
            <a:pPr marL="0" indent="0">
              <a:buNone/>
            </a:pPr>
            <a:endParaRPr lang="en-US" dirty="0"/>
          </a:p>
        </p:txBody>
      </p:sp>
    </p:spTree>
    <p:extLst>
      <p:ext uri="{BB962C8B-B14F-4D97-AF65-F5344CB8AC3E}">
        <p14:creationId xmlns:p14="http://schemas.microsoft.com/office/powerpoint/2010/main" val="2010834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959428" y="114301"/>
            <a:ext cx="8801101" cy="6547756"/>
          </a:xfrm>
        </p:spPr>
        <p:txBody>
          <a:bodyPr>
            <a:normAutofit/>
          </a:bodyPr>
          <a:lstStyle/>
          <a:p>
            <a:pPr marL="0" indent="0" algn="ctr">
              <a:buNone/>
              <a:defRPr/>
            </a:pPr>
            <a:r>
              <a:rPr lang="en-US" sz="3600" b="1" u="sng" dirty="0"/>
              <a:t>A-FIB: Rhythms control</a:t>
            </a:r>
          </a:p>
          <a:p>
            <a:pPr marL="0" indent="0">
              <a:buNone/>
              <a:defRPr/>
            </a:pPr>
            <a:r>
              <a:rPr lang="en-US" sz="2400" b="1" u="sng" dirty="0"/>
              <a:t>Restoration of sinus rhythm using electrical or pharmacologic cardioversion – Patient must be hemodynamically stable</a:t>
            </a:r>
          </a:p>
          <a:p>
            <a:pPr>
              <a:defRPr/>
            </a:pPr>
            <a:r>
              <a:rPr lang="en-US" sz="2400" dirty="0"/>
              <a:t>	Electrical: Cardioversion </a:t>
            </a:r>
          </a:p>
          <a:p>
            <a:pPr lvl="1">
              <a:defRPr/>
            </a:pPr>
            <a:r>
              <a:rPr lang="en-US" sz="2400" dirty="0"/>
              <a:t>without anticoagulant therapy if </a:t>
            </a:r>
            <a:r>
              <a:rPr lang="en-US" sz="2400" dirty="0" err="1"/>
              <a:t>Afib</a:t>
            </a:r>
            <a:r>
              <a:rPr lang="en-US" sz="2400" dirty="0"/>
              <a:t>  started less than or equal to 48 hours </a:t>
            </a:r>
          </a:p>
          <a:p>
            <a:pPr lvl="1">
              <a:defRPr/>
            </a:pPr>
            <a:r>
              <a:rPr lang="en-US" sz="2400" dirty="0"/>
              <a:t>If duration of </a:t>
            </a:r>
            <a:r>
              <a:rPr lang="en-US" sz="2400" dirty="0" err="1"/>
              <a:t>AFib</a:t>
            </a:r>
            <a:r>
              <a:rPr lang="en-US" sz="2400" dirty="0"/>
              <a:t> is &gt;48 hours or unknown, </a:t>
            </a:r>
            <a:r>
              <a:rPr lang="en-US" sz="2400" dirty="0" err="1"/>
              <a:t>anticoagulate</a:t>
            </a:r>
            <a:r>
              <a:rPr lang="en-US" sz="2400" dirty="0"/>
              <a:t> for ≥3 weeks before cardioversion to reduce the risk of stroke. </a:t>
            </a:r>
          </a:p>
          <a:p>
            <a:pPr lvl="2">
              <a:defRPr/>
            </a:pPr>
            <a:r>
              <a:rPr lang="en-US" sz="2400" dirty="0"/>
              <a:t>Usually cardiologist will perform a TEE to r/o atrial thrombus </a:t>
            </a:r>
          </a:p>
          <a:p>
            <a:pPr lvl="2">
              <a:defRPr/>
            </a:pPr>
            <a:r>
              <a:rPr lang="en-US" sz="2400" dirty="0"/>
              <a:t>Continue anticoagulation for at least 4 weeks post successful  cardioversion</a:t>
            </a:r>
            <a:endParaRPr lang="en-US" dirty="0"/>
          </a:p>
        </p:txBody>
      </p:sp>
      <p:sp>
        <p:nvSpPr>
          <p:cNvPr id="2" name="TextBox 1"/>
          <p:cNvSpPr txBox="1"/>
          <p:nvPr/>
        </p:nvSpPr>
        <p:spPr>
          <a:xfrm>
            <a:off x="6570617" y="6200392"/>
            <a:ext cx="5499463" cy="461665"/>
          </a:xfrm>
          <a:prstGeom prst="rect">
            <a:avLst/>
          </a:prstGeom>
          <a:noFill/>
        </p:spPr>
        <p:txBody>
          <a:bodyPr wrap="square" rtlCol="0">
            <a:spAutoFit/>
          </a:bodyPr>
          <a:lstStyle/>
          <a:p>
            <a:r>
              <a:rPr lang="en-US" sz="1200" dirty="0"/>
              <a:t>The 2014 American College of Cardiology (ACC)/American Heart Association (AHA)/Heart Rhythm Society</a:t>
            </a:r>
          </a:p>
        </p:txBody>
      </p:sp>
    </p:spTree>
    <p:extLst>
      <p:ext uri="{BB962C8B-B14F-4D97-AF65-F5344CB8AC3E}">
        <p14:creationId xmlns:p14="http://schemas.microsoft.com/office/powerpoint/2010/main" val="3106450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380999"/>
          </a:xfrm>
        </p:spPr>
        <p:txBody>
          <a:bodyPr>
            <a:normAutofit fontScale="90000"/>
          </a:bodyPr>
          <a:lstStyle/>
          <a:p>
            <a:r>
              <a:rPr lang="en-US" dirty="0"/>
              <a:t>A-FIB: Rhythm control strategies. </a:t>
            </a:r>
          </a:p>
        </p:txBody>
      </p:sp>
      <p:sp>
        <p:nvSpPr>
          <p:cNvPr id="4" name="Content Placeholder 3"/>
          <p:cNvSpPr>
            <a:spLocks noGrp="1"/>
          </p:cNvSpPr>
          <p:nvPr>
            <p:ph sz="half" idx="2"/>
          </p:nvPr>
        </p:nvSpPr>
        <p:spPr>
          <a:xfrm>
            <a:off x="1273629" y="1255594"/>
            <a:ext cx="10229394" cy="4535606"/>
          </a:xfrm>
        </p:spPr>
        <p:txBody>
          <a:bodyPr>
            <a:normAutofit fontScale="92500" lnSpcReduction="10000"/>
          </a:bodyPr>
          <a:lstStyle/>
          <a:p>
            <a:r>
              <a:rPr lang="en-US" b="1" dirty="0"/>
              <a:t>Involve a cardiologist:</a:t>
            </a:r>
          </a:p>
          <a:p>
            <a:r>
              <a:rPr lang="en-US" dirty="0"/>
              <a:t>Preferred for patients:</a:t>
            </a:r>
          </a:p>
          <a:p>
            <a:pPr lvl="1"/>
            <a:r>
              <a:rPr lang="en-US" dirty="0"/>
              <a:t> at high risk for a CV event</a:t>
            </a:r>
          </a:p>
          <a:p>
            <a:pPr lvl="1"/>
            <a:r>
              <a:rPr lang="en-US" dirty="0"/>
              <a:t>Fail rate control</a:t>
            </a:r>
          </a:p>
          <a:p>
            <a:pPr lvl="1"/>
            <a:r>
              <a:rPr lang="en-US" dirty="0"/>
              <a:t>AF diagnosed within one year who have not spontaneously converted</a:t>
            </a:r>
          </a:p>
          <a:p>
            <a:pPr lvl="1"/>
            <a:r>
              <a:rPr lang="en-US" dirty="0"/>
              <a:t>hemodynamically instable patients</a:t>
            </a:r>
          </a:p>
          <a:p>
            <a:pPr lvl="1"/>
            <a:r>
              <a:rPr lang="en-US" dirty="0"/>
              <a:t>Younger patient less than 60 </a:t>
            </a:r>
            <a:r>
              <a:rPr lang="en-US" dirty="0" err="1"/>
              <a:t>yo</a:t>
            </a:r>
            <a:r>
              <a:rPr lang="en-US" dirty="0"/>
              <a:t> or who are extremely active and need optimal cardiac performance.</a:t>
            </a:r>
          </a:p>
          <a:p>
            <a:r>
              <a:rPr lang="en-US" dirty="0"/>
              <a:t>Restoration of sinus rhythms can be achieved with cardioversion: electrically or with antiarrhythmic drug therapy, ablation can also be performed as a last resort. </a:t>
            </a:r>
          </a:p>
          <a:p>
            <a:r>
              <a:rPr lang="en-US" dirty="0"/>
              <a:t>Antiarrhythmic therapy for long-term maintenance of sinus rhythm:</a:t>
            </a:r>
          </a:p>
          <a:p>
            <a:pPr lvl="1"/>
            <a:r>
              <a:rPr lang="en-US" b="0" i="0" dirty="0">
                <a:solidFill>
                  <a:srgbClr val="343536"/>
                </a:solidFill>
                <a:effectLst/>
                <a:latin typeface="Source Sans Pro" panose="020B0503030403020204" pitchFamily="34" charset="0"/>
              </a:rPr>
              <a:t>Options for pharmacologic cardioversion include Flecainide, </a:t>
            </a:r>
            <a:r>
              <a:rPr lang="en-US" b="0" i="0" dirty="0" err="1">
                <a:solidFill>
                  <a:srgbClr val="343536"/>
                </a:solidFill>
                <a:effectLst/>
                <a:latin typeface="Source Sans Pro" panose="020B0503030403020204" pitchFamily="34" charset="0"/>
              </a:rPr>
              <a:t>dofetilide</a:t>
            </a:r>
            <a:r>
              <a:rPr lang="en-US" b="0" i="0" dirty="0">
                <a:solidFill>
                  <a:srgbClr val="343536"/>
                </a:solidFill>
                <a:effectLst/>
                <a:latin typeface="Source Sans Pro" panose="020B0503030403020204" pitchFamily="34" charset="0"/>
              </a:rPr>
              <a:t>, propafenone, </a:t>
            </a:r>
            <a:r>
              <a:rPr lang="en-US" b="0" i="0" dirty="0" err="1">
                <a:solidFill>
                  <a:srgbClr val="343536"/>
                </a:solidFill>
                <a:effectLst/>
                <a:latin typeface="Source Sans Pro" panose="020B0503030403020204" pitchFamily="34" charset="0"/>
              </a:rPr>
              <a:t>ibutilide</a:t>
            </a:r>
            <a:r>
              <a:rPr lang="en-US" b="0" i="0" dirty="0">
                <a:solidFill>
                  <a:srgbClr val="343536"/>
                </a:solidFill>
                <a:effectLst/>
                <a:latin typeface="Source Sans Pro" panose="020B0503030403020204" pitchFamily="34" charset="0"/>
              </a:rPr>
              <a:t> and </a:t>
            </a:r>
            <a:r>
              <a:rPr lang="en-US" b="0" i="0" dirty="0" err="1">
                <a:solidFill>
                  <a:srgbClr val="343536"/>
                </a:solidFill>
                <a:effectLst/>
                <a:latin typeface="Source Sans Pro" panose="020B0503030403020204" pitchFamily="34" charset="0"/>
              </a:rPr>
              <a:t>amiodorone</a:t>
            </a:r>
            <a:r>
              <a:rPr lang="en-US" b="0" i="0" dirty="0">
                <a:solidFill>
                  <a:srgbClr val="343536"/>
                </a:solidFill>
                <a:effectLst/>
                <a:latin typeface="Source Sans Pro" panose="020B0503030403020204" pitchFamily="34" charset="0"/>
              </a:rPr>
              <a:t> if LVH, HF, or CAD. </a:t>
            </a:r>
            <a:r>
              <a:rPr lang="en-US" b="1" dirty="0"/>
              <a:t>Amiodarone is effective and is commonly prescribed</a:t>
            </a:r>
            <a:r>
              <a:rPr lang="en-US" dirty="0"/>
              <a:t>.(and a horrible drug) </a:t>
            </a:r>
          </a:p>
          <a:p>
            <a:r>
              <a:rPr lang="en-US" dirty="0"/>
              <a:t>There is currently no standard/optimal rhythm control drug therapy in older adults with symptomatic AF</a:t>
            </a:r>
          </a:p>
          <a:p>
            <a:pPr marL="0" indent="0">
              <a:buNone/>
            </a:pPr>
            <a:endParaRPr lang="en-US" dirty="0"/>
          </a:p>
        </p:txBody>
      </p:sp>
    </p:spTree>
    <p:extLst>
      <p:ext uri="{BB962C8B-B14F-4D97-AF65-F5344CB8AC3E}">
        <p14:creationId xmlns:p14="http://schemas.microsoft.com/office/powerpoint/2010/main" val="1943948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xfrm>
            <a:off x="2574925" y="565150"/>
            <a:ext cx="8458200" cy="990600"/>
          </a:xfrm>
        </p:spPr>
        <p:txBody>
          <a:bodyPr anchor="t"/>
          <a:lstStyle/>
          <a:p>
            <a:r>
              <a:rPr lang="en-US" altLang="en-US" sz="2800">
                <a:solidFill>
                  <a:srgbClr val="C00000"/>
                </a:solidFill>
                <a:ea typeface="ＭＳ Ｐゴシック" panose="020B0600070205080204" pitchFamily="34" charset="-128"/>
              </a:rPr>
              <a:t>PRINCIPAL EFFECTS OF AGING ON THE CARDIOVASCULAR SYSTEM (2 of 2)</a:t>
            </a:r>
            <a:endParaRPr lang="en-US" altLang="en-US">
              <a:solidFill>
                <a:srgbClr val="C00000"/>
              </a:solidFill>
              <a:ea typeface="ＭＳ Ｐゴシック" panose="020B0600070205080204" pitchFamily="34" charset="-128"/>
            </a:endParaRPr>
          </a:p>
        </p:txBody>
      </p:sp>
      <p:graphicFrame>
        <p:nvGraphicFramePr>
          <p:cNvPr id="829470" name="Group 30"/>
          <p:cNvGraphicFramePr>
            <a:graphicFrameLocks noGrp="1"/>
          </p:cNvGraphicFramePr>
          <p:nvPr>
            <p:ph sz="half" idx="2"/>
          </p:nvPr>
        </p:nvGraphicFramePr>
        <p:xfrm>
          <a:off x="2133600" y="1774826"/>
          <a:ext cx="8153400" cy="4132263"/>
        </p:xfrm>
        <a:graphic>
          <a:graphicData uri="http://schemas.openxmlformats.org/drawingml/2006/table">
            <a:tbl>
              <a:tblPr/>
              <a:tblGrid>
                <a:gridCol w="3576638">
                  <a:extLst>
                    <a:ext uri="{9D8B030D-6E8A-4147-A177-3AD203B41FA5}">
                      <a16:colId xmlns:a16="http://schemas.microsoft.com/office/drawing/2014/main" val="20000"/>
                    </a:ext>
                  </a:extLst>
                </a:gridCol>
                <a:gridCol w="4576762">
                  <a:extLst>
                    <a:ext uri="{9D8B030D-6E8A-4147-A177-3AD203B41FA5}">
                      <a16:colId xmlns:a16="http://schemas.microsoft.com/office/drawing/2014/main" val="20001"/>
                    </a:ext>
                  </a:extLst>
                </a:gridCol>
              </a:tblGrid>
              <a:tr h="396875">
                <a:tc>
                  <a:txBody>
                    <a:bodyPr/>
                    <a:lstStyle>
                      <a:lvl1pPr>
                        <a:spcBef>
                          <a:spcPct val="20000"/>
                        </a:spcBef>
                        <a:buClr>
                          <a:srgbClr val="9C267F"/>
                        </a:buClr>
                        <a:buFont typeface="Wingdings" charset="2"/>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defRPr>
                          <a:solidFill>
                            <a:srgbClr val="000000"/>
                          </a:solidFill>
                          <a:latin typeface="Arial" charset="0"/>
                          <a:ea typeface="ＭＳ Ｐゴシック" charset="-128"/>
                        </a:defRPr>
                      </a:lvl4pPr>
                      <a:lvl5pPr marL="2057400" indent="-228600">
                        <a:spcBef>
                          <a:spcPct val="20000"/>
                        </a:spcBef>
                        <a:buClr>
                          <a:srgbClr val="9C267F"/>
                        </a:buClr>
                        <a:buFont typeface="Wingdings" charset="2"/>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Arial" charset="0"/>
                          <a:ea typeface="ＭＳ Ｐゴシック" charset="-128"/>
                        </a:rPr>
                        <a:t>Age effect</a:t>
                      </a:r>
                      <a:endParaRPr kumimoji="0" lang="en-US" altLang="en-US" sz="2000" b="0" i="0" u="none" strike="noStrike" cap="none" normalizeH="0" baseline="0">
                        <a:ln>
                          <a:noFill/>
                        </a:ln>
                        <a:solidFill>
                          <a:schemeClr val="bg1"/>
                        </a:solidFill>
                        <a:effectLst/>
                        <a:latin typeface="Arial" charset="0"/>
                        <a:ea typeface="ＭＳ Ｐゴシック" charset="-128"/>
                      </a:endParaRPr>
                    </a:p>
                  </a:txBody>
                  <a:tcPr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rgbClr val="9C267F"/>
                        </a:buClr>
                        <a:buFont typeface="Wingdings" charset="2"/>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defRPr>
                          <a:solidFill>
                            <a:srgbClr val="000000"/>
                          </a:solidFill>
                          <a:latin typeface="Arial" charset="0"/>
                          <a:ea typeface="ＭＳ Ｐゴシック" charset="-128"/>
                        </a:defRPr>
                      </a:lvl4pPr>
                      <a:lvl5pPr marL="2057400" indent="-228600">
                        <a:spcBef>
                          <a:spcPct val="20000"/>
                        </a:spcBef>
                        <a:buClr>
                          <a:srgbClr val="9C267F"/>
                        </a:buClr>
                        <a:buFont typeface="Wingdings" charset="2"/>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defRPr>
                          <a:solidFill>
                            <a:srgbClr val="000000"/>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Arial" charset="0"/>
                          <a:ea typeface="ＭＳ Ｐゴシック" charset="-128"/>
                        </a:rPr>
                        <a:t>Clinical implication</a:t>
                      </a:r>
                      <a:endParaRPr kumimoji="0" lang="en-US" altLang="en-US" sz="2000" b="0" i="0" u="none" strike="noStrike" cap="none" normalizeH="0" baseline="0">
                        <a:ln>
                          <a:noFill/>
                        </a:ln>
                        <a:solidFill>
                          <a:schemeClr val="bg1"/>
                        </a:solidFill>
                        <a:effectLst/>
                        <a:latin typeface="Arial" charset="0"/>
                        <a:ea typeface="ＭＳ Ｐゴシック" charset="-128"/>
                      </a:endParaRPr>
                    </a:p>
                  </a:txBody>
                  <a:tcPr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1052513">
                <a:tc>
                  <a:txBody>
                    <a:bodyPr/>
                    <a:lstStyle>
                      <a:lvl1pPr marL="342900" indent="-342900">
                        <a:spcBef>
                          <a:spcPct val="20000"/>
                        </a:spcBef>
                        <a:buClr>
                          <a:srgbClr val="9C267F"/>
                        </a:buClr>
                        <a:buFont typeface="Wingdings" charset="2"/>
                        <a:tabLst>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Impaired endothelium-dependent vasodilation </a:t>
                      </a:r>
                    </a:p>
                  </a:txBody>
                  <a:tcPr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marL="342900" indent="-333375">
                        <a:spcBef>
                          <a:spcPct val="20000"/>
                        </a:spcBef>
                        <a:buClr>
                          <a:srgbClr val="9C267F"/>
                        </a:buClr>
                        <a:buFont typeface="Wingdings" charset="2"/>
                        <a:tabLst>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457200" algn="l"/>
                        </a:tabLst>
                        <a:defRPr>
                          <a:solidFill>
                            <a:srgbClr val="000000"/>
                          </a:solidFill>
                          <a:latin typeface="Arial" charset="0"/>
                          <a:ea typeface="ＭＳ Ｐゴシック" charset="-128"/>
                        </a:defRPr>
                      </a:lvl9pPr>
                    </a:lstStyle>
                    <a:p>
                      <a:pPr marL="342900" marR="0" lvl="0" indent="-333375" algn="l" defTabSz="914400" rtl="0" eaLnBrk="1" fontAlgn="base" latinLnBrk="0" hangingPunct="1">
                        <a:lnSpc>
                          <a:spcPct val="100000"/>
                        </a:lnSpc>
                        <a:spcBef>
                          <a:spcPct val="0"/>
                        </a:spcBef>
                        <a:spcAft>
                          <a:spcPct val="0"/>
                        </a:spcAft>
                        <a:buClrTx/>
                        <a:buSzTx/>
                        <a:buFontTx/>
                        <a:buNone/>
                        <a:tabLst>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Demand ischemia and risk of coronary artery disease and peripheral arterial disease </a:t>
                      </a:r>
                    </a:p>
                  </a:txBody>
                  <a:tcPr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1"/>
                  </a:ext>
                </a:extLst>
              </a:tr>
              <a:tr h="762000">
                <a:tc>
                  <a:txBody>
                    <a:bodyPr/>
                    <a:lstStyle>
                      <a:lvl1pPr marL="342900" indent="-342900">
                        <a:spcBef>
                          <a:spcPct val="20000"/>
                        </a:spcBef>
                        <a:buClr>
                          <a:srgbClr val="9C267F"/>
                        </a:buClr>
                        <a:buFont typeface="Wingdings" charset="2"/>
                        <a:tabLst>
                          <a:tab pos="92075" algn="l"/>
                          <a:tab pos="182563" algn="l"/>
                          <a:tab pos="274638" algn="l"/>
                          <a:tab pos="365125" algn="l"/>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92075" algn="l"/>
                          <a:tab pos="182563" algn="l"/>
                          <a:tab pos="274638" algn="l"/>
                          <a:tab pos="365125" algn="l"/>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92075" algn="l"/>
                          <a:tab pos="182563" algn="l"/>
                          <a:tab pos="274638" algn="l"/>
                          <a:tab pos="365125" algn="l"/>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tab pos="92075" algn="l"/>
                          <a:tab pos="182563" algn="l"/>
                          <a:tab pos="274638" algn="l"/>
                          <a:tab pos="365125" algn="l"/>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Baroreceptor responsiveness </a:t>
                      </a:r>
                    </a:p>
                  </a:txBody>
                  <a:tcPr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buClr>
                          <a:srgbClr val="9C267F"/>
                        </a:buClr>
                        <a:buFont typeface="Wingdings" charset="2"/>
                        <a:tabLst>
                          <a:tab pos="92075" algn="l"/>
                          <a:tab pos="182563" algn="l"/>
                          <a:tab pos="274638" algn="l"/>
                          <a:tab pos="365125" algn="l"/>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92075" algn="l"/>
                          <a:tab pos="182563" algn="l"/>
                          <a:tab pos="274638" algn="l"/>
                          <a:tab pos="365125" algn="l"/>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92075" algn="l"/>
                          <a:tab pos="182563" algn="l"/>
                          <a:tab pos="274638" algn="l"/>
                          <a:tab pos="365125" algn="l"/>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tab pos="92075" algn="l"/>
                          <a:tab pos="182563" algn="l"/>
                          <a:tab pos="274638" algn="l"/>
                          <a:tab pos="365125" algn="l"/>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Risk of orthostatic hypotension </a:t>
                      </a:r>
                    </a:p>
                  </a:txBody>
                  <a:tcPr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1920875">
                <a:tc>
                  <a:txBody>
                    <a:bodyPr/>
                    <a:lstStyle>
                      <a:lvl1pPr marL="342900" indent="-342900">
                        <a:spcBef>
                          <a:spcPct val="20000"/>
                        </a:spcBef>
                        <a:buClr>
                          <a:srgbClr val="9C267F"/>
                        </a:buClr>
                        <a:buFont typeface="Wingdings" charset="2"/>
                        <a:tabLst>
                          <a:tab pos="47625" algn="l"/>
                          <a:tab pos="92075" algn="l"/>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47625" algn="l"/>
                          <a:tab pos="92075" algn="l"/>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47625" algn="l"/>
                          <a:tab pos="92075" algn="l"/>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47625" algn="l"/>
                          <a:tab pos="92075" algn="l"/>
                          <a:tab pos="457200" algn="l"/>
                        </a:tabLst>
                        <a:defRPr>
                          <a:solidFill>
                            <a:srgbClr val="000000"/>
                          </a:solidFill>
                          <a:latin typeface="Arial"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tab pos="47625" algn="l"/>
                          <a:tab pos="92075" algn="l"/>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Exercise response</a:t>
                      </a:r>
                      <a:br>
                        <a:rPr kumimoji="0" lang="en-US" altLang="en-US" sz="2000" b="0" i="0" u="none" strike="noStrike" cap="none" normalizeH="0" baseline="0">
                          <a:ln>
                            <a:noFill/>
                          </a:ln>
                          <a:solidFill>
                            <a:schemeClr val="tx1"/>
                          </a:solidFill>
                          <a:effectLst/>
                          <a:latin typeface="Arial" charset="0"/>
                          <a:ea typeface="ＭＳ Ｐゴシック" charset="-128"/>
                        </a:rPr>
                      </a:br>
                      <a:r>
                        <a:rPr kumimoji="0" lang="en-US" altLang="en-US" sz="2000" b="0" i="0" u="none" strike="noStrike" cap="none" normalizeH="0" baseline="0">
                          <a:ln>
                            <a:noFill/>
                          </a:ln>
                          <a:solidFill>
                            <a:schemeClr val="tx1"/>
                          </a:solidFill>
                          <a:effectLst/>
                          <a:latin typeface="Arial" charset="0"/>
                          <a:ea typeface="ＭＳ Ｐゴシック" charset="-128"/>
                        </a:rPr>
                        <a:t>(↓ maximal heart rate, maximal cardiac output, VO</a:t>
                      </a:r>
                      <a:r>
                        <a:rPr kumimoji="0" lang="en-US" altLang="en-US" sz="2000" b="0" i="0" u="none" strike="noStrike" cap="none" normalizeH="0" baseline="-25000">
                          <a:ln>
                            <a:noFill/>
                          </a:ln>
                          <a:solidFill>
                            <a:schemeClr val="tx1"/>
                          </a:solidFill>
                          <a:effectLst/>
                          <a:latin typeface="Arial" charset="0"/>
                          <a:ea typeface="ＭＳ Ｐゴシック" charset="-128"/>
                        </a:rPr>
                        <a:t>2</a:t>
                      </a:r>
                      <a:r>
                        <a:rPr kumimoji="0" lang="en-US" altLang="en-US" sz="2000" b="0" i="0" u="none" strike="noStrike" cap="none" normalizeH="0" baseline="0">
                          <a:ln>
                            <a:noFill/>
                          </a:ln>
                          <a:solidFill>
                            <a:schemeClr val="tx1"/>
                          </a:solidFill>
                          <a:effectLst/>
                          <a:latin typeface="Arial" charset="0"/>
                          <a:ea typeface="ＭＳ Ｐゴシック" charset="-128"/>
                        </a:rPr>
                        <a:t> max, coronary blood flow, peripheral vasodilation) </a:t>
                      </a:r>
                    </a:p>
                  </a:txBody>
                  <a:tcPr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marL="342900" indent="-333375">
                        <a:spcBef>
                          <a:spcPct val="20000"/>
                        </a:spcBef>
                        <a:buClr>
                          <a:srgbClr val="9C267F"/>
                        </a:buClr>
                        <a:buFont typeface="Wingdings" charset="2"/>
                        <a:tabLst>
                          <a:tab pos="92075" algn="l"/>
                          <a:tab pos="182563" algn="l"/>
                          <a:tab pos="274638" algn="l"/>
                          <a:tab pos="365125" algn="l"/>
                          <a:tab pos="457200" algn="l"/>
                        </a:tabLst>
                        <a:defRPr sz="2800">
                          <a:solidFill>
                            <a:srgbClr val="000000"/>
                          </a:solidFill>
                          <a:latin typeface="Arial" charset="0"/>
                          <a:ea typeface="ＭＳ Ｐゴシック" charset="-128"/>
                        </a:defRPr>
                      </a:lvl1pPr>
                      <a:lvl2pPr marL="742950" indent="-285750">
                        <a:spcBef>
                          <a:spcPct val="20000"/>
                        </a:spcBef>
                        <a:buClr>
                          <a:srgbClr val="9C267F"/>
                        </a:buClr>
                        <a:buFont typeface="Wingdings" charset="2"/>
                        <a:tabLst>
                          <a:tab pos="92075" algn="l"/>
                          <a:tab pos="182563" algn="l"/>
                          <a:tab pos="274638" algn="l"/>
                          <a:tab pos="365125" algn="l"/>
                          <a:tab pos="457200" algn="l"/>
                        </a:tabLst>
                        <a:defRPr sz="2400">
                          <a:solidFill>
                            <a:srgbClr val="000000"/>
                          </a:solidFill>
                          <a:latin typeface="Arial" charset="0"/>
                          <a:ea typeface="ＭＳ Ｐゴシック" charset="-128"/>
                        </a:defRPr>
                      </a:lvl2pPr>
                      <a:lvl3pPr marL="1143000" indent="-228600">
                        <a:spcBef>
                          <a:spcPct val="20000"/>
                        </a:spcBef>
                        <a:buClr>
                          <a:srgbClr val="9C267F"/>
                        </a:buClr>
                        <a:buFont typeface="Wingdings" charset="2"/>
                        <a:tabLst>
                          <a:tab pos="92075" algn="l"/>
                          <a:tab pos="182563" algn="l"/>
                          <a:tab pos="274638" algn="l"/>
                          <a:tab pos="365125" algn="l"/>
                          <a:tab pos="457200" algn="l"/>
                        </a:tabLst>
                        <a:defRPr sz="2000">
                          <a:solidFill>
                            <a:srgbClr val="000000"/>
                          </a:solidFill>
                          <a:latin typeface="Arial" charset="0"/>
                          <a:ea typeface="ＭＳ Ｐゴシック" charset="-128"/>
                        </a:defRPr>
                      </a:lvl3pPr>
                      <a:lvl4pPr marL="16002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4pPr>
                      <a:lvl5pPr marL="2057400" indent="-228600">
                        <a:spcBef>
                          <a:spcPct val="20000"/>
                        </a:spcBef>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rgbClr val="9C267F"/>
                        </a:buClr>
                        <a:buFont typeface="Wingdings" charset="2"/>
                        <a:tabLst>
                          <a:tab pos="92075" algn="l"/>
                          <a:tab pos="182563" algn="l"/>
                          <a:tab pos="274638" algn="l"/>
                          <a:tab pos="365125" algn="l"/>
                          <a:tab pos="457200" algn="l"/>
                        </a:tabLst>
                        <a:defRPr>
                          <a:solidFill>
                            <a:srgbClr val="000000"/>
                          </a:solidFill>
                          <a:latin typeface="Arial" charset="0"/>
                          <a:ea typeface="ＭＳ Ｐゴシック" charset="-128"/>
                        </a:defRPr>
                      </a:lvl9pPr>
                    </a:lstStyle>
                    <a:p>
                      <a:pPr marL="342900" marR="0" lvl="0" indent="-333375" algn="l" defTabSz="914400" rtl="0" eaLnBrk="1" fontAlgn="base" latinLnBrk="0" hangingPunct="1">
                        <a:lnSpc>
                          <a:spcPct val="100000"/>
                        </a:lnSpc>
                        <a:spcBef>
                          <a:spcPct val="0"/>
                        </a:spcBef>
                        <a:spcAft>
                          <a:spcPct val="0"/>
                        </a:spcAft>
                        <a:buClrTx/>
                        <a:buSzTx/>
                        <a:buFontTx/>
                        <a:buNone/>
                        <a:tabLst>
                          <a:tab pos="92075" algn="l"/>
                          <a:tab pos="182563" algn="l"/>
                          <a:tab pos="274638" algn="l"/>
                          <a:tab pos="365125" algn="l"/>
                          <a:tab pos="457200" algn="l"/>
                        </a:tabLst>
                      </a:pPr>
                      <a:r>
                        <a:rPr kumimoji="0" lang="en-US" altLang="en-US" sz="2000" b="0" i="0" u="none" strike="noStrike" cap="none" normalizeH="0" baseline="0">
                          <a:ln>
                            <a:noFill/>
                          </a:ln>
                          <a:solidFill>
                            <a:schemeClr val="tx1"/>
                          </a:solidFill>
                          <a:effectLst/>
                          <a:latin typeface="Arial" charset="0"/>
                          <a:ea typeface="ＭＳ Ｐゴシック" charset="-128"/>
                        </a:rPr>
                        <a:t>↓ Exercise capacity and ↑ cardiac complications (ischemia, heart failure, shock, arrhythmias, death) with illness </a:t>
                      </a:r>
                    </a:p>
                  </a:txBody>
                  <a:tcPr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03467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202B-40F2-1E37-F63C-647985D64EE9}"/>
              </a:ext>
            </a:extLst>
          </p:cNvPr>
          <p:cNvSpPr>
            <a:spLocks noGrp="1"/>
          </p:cNvSpPr>
          <p:nvPr>
            <p:ph type="title"/>
          </p:nvPr>
        </p:nvSpPr>
        <p:spPr/>
        <p:txBody>
          <a:bodyPr/>
          <a:lstStyle/>
          <a:p>
            <a:r>
              <a:rPr lang="en-US" dirty="0">
                <a:solidFill>
                  <a:srgbClr val="222222"/>
                </a:solidFill>
                <a:latin typeface="Roboto Slab"/>
              </a:rPr>
              <a:t>ISSUES FOR REFERRAL</a:t>
            </a:r>
            <a:br>
              <a:rPr lang="en-US" dirty="0">
                <a:solidFill>
                  <a:srgbClr val="222222"/>
                </a:solidFill>
                <a:latin typeface="Roboto Slab"/>
              </a:rPr>
            </a:br>
            <a:endParaRPr lang="en-US" dirty="0"/>
          </a:p>
        </p:txBody>
      </p:sp>
      <p:sp>
        <p:nvSpPr>
          <p:cNvPr id="3" name="Content Placeholder 2">
            <a:extLst>
              <a:ext uri="{FF2B5EF4-FFF2-40B4-BE49-F238E27FC236}">
                <a16:creationId xmlns:a16="http://schemas.microsoft.com/office/drawing/2014/main" id="{0E325EBE-C321-E85F-4138-A85C36825AFA}"/>
              </a:ext>
            </a:extLst>
          </p:cNvPr>
          <p:cNvSpPr>
            <a:spLocks noGrp="1"/>
          </p:cNvSpPr>
          <p:nvPr>
            <p:ph idx="1"/>
          </p:nvPr>
        </p:nvSpPr>
        <p:spPr>
          <a:xfrm>
            <a:off x="1484310" y="1813035"/>
            <a:ext cx="10018713" cy="3978166"/>
          </a:xfrm>
        </p:spPr>
        <p:txBody>
          <a:bodyPr>
            <a:normAutofit fontScale="92500"/>
          </a:bodyPr>
          <a:lstStyle/>
          <a:p>
            <a:pPr algn="l"/>
            <a:r>
              <a:rPr lang="en-US" b="0" i="0" dirty="0">
                <a:solidFill>
                  <a:srgbClr val="000000"/>
                </a:solidFill>
                <a:effectLst/>
                <a:latin typeface="Helvetica Neue"/>
              </a:rPr>
              <a:t>Management of </a:t>
            </a:r>
            <a:r>
              <a:rPr lang="en-US" b="0" i="0" dirty="0" err="1">
                <a:solidFill>
                  <a:srgbClr val="000000"/>
                </a:solidFill>
                <a:effectLst/>
                <a:latin typeface="Helvetica Neue"/>
              </a:rPr>
              <a:t>AFib</a:t>
            </a:r>
            <a:r>
              <a:rPr lang="en-US" b="0" i="0" dirty="0">
                <a:solidFill>
                  <a:srgbClr val="000000"/>
                </a:solidFill>
                <a:effectLst/>
                <a:latin typeface="Helvetica Neue"/>
              </a:rPr>
              <a:t> refractory to standard medical therapy</a:t>
            </a:r>
          </a:p>
          <a:p>
            <a:pPr lvl="1"/>
            <a:r>
              <a:rPr lang="en-US" b="0" i="0" dirty="0">
                <a:solidFill>
                  <a:srgbClr val="000000"/>
                </a:solidFill>
                <a:effectLst/>
                <a:latin typeface="Helvetica Neue"/>
              </a:rPr>
              <a:t> unable to achieve adequate rate control with medication</a:t>
            </a:r>
          </a:p>
          <a:p>
            <a:pPr lvl="1"/>
            <a:r>
              <a:rPr lang="en-US" b="0" i="0" dirty="0">
                <a:solidFill>
                  <a:srgbClr val="000000"/>
                </a:solidFill>
                <a:effectLst/>
                <a:latin typeface="Helvetica Neue"/>
              </a:rPr>
              <a:t> development of significant bradycardia and hemodynamic instability with rate control </a:t>
            </a:r>
          </a:p>
          <a:p>
            <a:pPr lvl="1"/>
            <a:r>
              <a:rPr lang="en-US" b="0" i="0" dirty="0">
                <a:solidFill>
                  <a:srgbClr val="000000"/>
                </a:solidFill>
                <a:effectLst/>
                <a:latin typeface="Helvetica Neue"/>
              </a:rPr>
              <a:t>the use of more aggressive treatments. </a:t>
            </a:r>
          </a:p>
          <a:p>
            <a:pPr lvl="2"/>
            <a:r>
              <a:rPr lang="en-US" b="0" i="0" dirty="0">
                <a:solidFill>
                  <a:srgbClr val="000000"/>
                </a:solidFill>
                <a:effectLst/>
                <a:latin typeface="Helvetica Neue"/>
              </a:rPr>
              <a:t>These may include pacemaker implantation </a:t>
            </a:r>
          </a:p>
          <a:p>
            <a:pPr lvl="2"/>
            <a:r>
              <a:rPr lang="en-US" b="0" i="0" dirty="0">
                <a:solidFill>
                  <a:srgbClr val="000000"/>
                </a:solidFill>
                <a:effectLst/>
                <a:latin typeface="Helvetica Neue"/>
              </a:rPr>
              <a:t>to allow for more intensive pharmacologic blocking of the AV node</a:t>
            </a:r>
          </a:p>
          <a:p>
            <a:pPr lvl="2"/>
            <a:r>
              <a:rPr lang="en-US" b="0" i="0" dirty="0">
                <a:solidFill>
                  <a:srgbClr val="000000"/>
                </a:solidFill>
                <a:effectLst/>
                <a:latin typeface="Helvetica Neue"/>
              </a:rPr>
              <a:t> or an ablation procedure. </a:t>
            </a:r>
            <a:r>
              <a:rPr lang="en-US" b="0" i="0" dirty="0" err="1">
                <a:solidFill>
                  <a:srgbClr val="000000"/>
                </a:solidFill>
                <a:effectLst/>
                <a:latin typeface="Helvetica Neue"/>
              </a:rPr>
              <a:t>AFlut</a:t>
            </a:r>
            <a:r>
              <a:rPr lang="en-US" b="0" i="0" dirty="0">
                <a:solidFill>
                  <a:srgbClr val="000000"/>
                </a:solidFill>
                <a:effectLst/>
                <a:latin typeface="Helvetica Neue"/>
              </a:rPr>
              <a:t> in particular is often very amenable to ablation;</a:t>
            </a:r>
          </a:p>
          <a:p>
            <a:pPr lvl="2"/>
            <a:r>
              <a:rPr lang="en-US" b="0" i="0" dirty="0">
                <a:solidFill>
                  <a:srgbClr val="000000"/>
                </a:solidFill>
                <a:effectLst/>
                <a:latin typeface="Helvetica Neue"/>
              </a:rPr>
              <a:t> thus, consideration should be given to early expert referral in appropriate patients. Antiarrhythmic drug therapy can often be very effective but should be prescribed by experienced practitioners. </a:t>
            </a:r>
          </a:p>
          <a:p>
            <a:pPr marL="0" indent="0">
              <a:buNone/>
            </a:pPr>
            <a:endParaRPr lang="en-US" dirty="0"/>
          </a:p>
        </p:txBody>
      </p:sp>
    </p:spTree>
    <p:extLst>
      <p:ext uri="{BB962C8B-B14F-4D97-AF65-F5344CB8AC3E}">
        <p14:creationId xmlns:p14="http://schemas.microsoft.com/office/powerpoint/2010/main" val="2108511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766E-4D44-883A-9E8B-A3949FE428EA}"/>
              </a:ext>
            </a:extLst>
          </p:cNvPr>
          <p:cNvSpPr>
            <a:spLocks noGrp="1"/>
          </p:cNvSpPr>
          <p:nvPr>
            <p:ph type="title"/>
          </p:nvPr>
        </p:nvSpPr>
        <p:spPr/>
        <p:txBody>
          <a:bodyPr/>
          <a:lstStyle/>
          <a:p>
            <a:r>
              <a:rPr lang="en-US" dirty="0"/>
              <a:t>Ongoing care </a:t>
            </a:r>
          </a:p>
        </p:txBody>
      </p:sp>
      <p:sp>
        <p:nvSpPr>
          <p:cNvPr id="3" name="Content Placeholder 2">
            <a:extLst>
              <a:ext uri="{FF2B5EF4-FFF2-40B4-BE49-F238E27FC236}">
                <a16:creationId xmlns:a16="http://schemas.microsoft.com/office/drawing/2014/main" id="{AA859454-6D52-5224-0C85-15D3506BEA5F}"/>
              </a:ext>
            </a:extLst>
          </p:cNvPr>
          <p:cNvSpPr>
            <a:spLocks noGrp="1"/>
          </p:cNvSpPr>
          <p:nvPr>
            <p:ph idx="1"/>
          </p:nvPr>
        </p:nvSpPr>
        <p:spPr/>
        <p:txBody>
          <a:bodyPr>
            <a:normAutofit fontScale="70000" lnSpcReduction="20000"/>
          </a:bodyPr>
          <a:lstStyle/>
          <a:p>
            <a:pPr algn="l"/>
            <a:r>
              <a:rPr lang="en-US" b="0" i="0" dirty="0">
                <a:solidFill>
                  <a:srgbClr val="222222"/>
                </a:solidFill>
                <a:effectLst/>
              </a:rPr>
              <a:t>FOLLOW-UP RECOMMENDATIONS</a:t>
            </a:r>
          </a:p>
          <a:p>
            <a:pPr lvl="1"/>
            <a:r>
              <a:rPr lang="en-US" sz="2400" b="0" i="1" dirty="0">
                <a:solidFill>
                  <a:srgbClr val="222222"/>
                </a:solidFill>
                <a:effectLst/>
              </a:rPr>
              <a:t>Patient Monitoring</a:t>
            </a:r>
            <a:endParaRPr lang="en-US" sz="2400" b="0" i="0" dirty="0">
              <a:solidFill>
                <a:srgbClr val="222222"/>
              </a:solidFill>
              <a:effectLst/>
            </a:endParaRPr>
          </a:p>
          <a:p>
            <a:pPr lvl="2"/>
            <a:r>
              <a:rPr lang="en-US" sz="2400" b="0" i="0" dirty="0">
                <a:solidFill>
                  <a:srgbClr val="000000"/>
                </a:solidFill>
                <a:effectLst/>
              </a:rPr>
              <a:t>Adequate anticoagulation levels with </a:t>
            </a:r>
            <a:r>
              <a:rPr lang="en-US" sz="2400" b="1" dirty="0">
                <a:solidFill>
                  <a:srgbClr val="0064A4"/>
                </a:solidFill>
              </a:rPr>
              <a:t>warfarin</a:t>
            </a:r>
            <a:r>
              <a:rPr lang="en-US" sz="2400" b="0" i="0" dirty="0">
                <a:solidFill>
                  <a:srgbClr val="000000"/>
                </a:solidFill>
                <a:effectLst/>
              </a:rPr>
              <a:t> should be determined weekly during initiation and monthly when stable. If NOACs are employed, hepatic and renal functions should be reevaluated annually</a:t>
            </a:r>
          </a:p>
          <a:p>
            <a:pPr lvl="1"/>
            <a:r>
              <a:rPr lang="en-US" sz="2400" b="0" i="0" dirty="0">
                <a:solidFill>
                  <a:srgbClr val="222222"/>
                </a:solidFill>
                <a:effectLst/>
              </a:rPr>
              <a:t>DIET</a:t>
            </a:r>
          </a:p>
          <a:p>
            <a:pPr lvl="2"/>
            <a:r>
              <a:rPr lang="en-US" sz="2400" b="0" i="0" dirty="0">
                <a:solidFill>
                  <a:srgbClr val="000000"/>
                </a:solidFill>
                <a:effectLst/>
              </a:rPr>
              <a:t>Patients on </a:t>
            </a:r>
            <a:r>
              <a:rPr lang="en-US" sz="2400" b="1" dirty="0">
                <a:solidFill>
                  <a:srgbClr val="0064A4"/>
                </a:solidFill>
              </a:rPr>
              <a:t>warfarin</a:t>
            </a:r>
            <a:r>
              <a:rPr lang="en-US" sz="2400" b="0" i="0" dirty="0">
                <a:solidFill>
                  <a:srgbClr val="000000"/>
                </a:solidFill>
                <a:effectLst/>
              </a:rPr>
              <a:t> should attempt to consume a stable amount of vitamin K. </a:t>
            </a:r>
          </a:p>
          <a:p>
            <a:pPr lvl="1"/>
            <a:r>
              <a:rPr lang="en-US" sz="2400" b="0" i="0" dirty="0">
                <a:solidFill>
                  <a:srgbClr val="222222"/>
                </a:solidFill>
                <a:effectLst/>
              </a:rPr>
              <a:t>PATIENT EDUCATION</a:t>
            </a:r>
          </a:p>
          <a:p>
            <a:pPr lvl="2"/>
            <a:r>
              <a:rPr lang="en-US" sz="2400" b="0" i="0" dirty="0">
                <a:solidFill>
                  <a:srgbClr val="000000"/>
                </a:solidFill>
                <a:effectLst/>
              </a:rPr>
              <a:t>For overweight and high BMI patients, weight loss combined with risk factor modification have demonstrated beneficial effects on controlling </a:t>
            </a:r>
            <a:r>
              <a:rPr lang="en-US" sz="2400" b="0" i="0" dirty="0" err="1">
                <a:solidFill>
                  <a:srgbClr val="000000"/>
                </a:solidFill>
                <a:effectLst/>
              </a:rPr>
              <a:t>AFib</a:t>
            </a:r>
            <a:endParaRPr lang="en-US" sz="2400" b="0" i="0" dirty="0">
              <a:solidFill>
                <a:srgbClr val="000000"/>
              </a:solidFill>
              <a:effectLst/>
            </a:endParaRPr>
          </a:p>
          <a:p>
            <a:pPr lvl="1"/>
            <a:endParaRPr lang="en-US" b="0" i="0" dirty="0">
              <a:solidFill>
                <a:srgbClr val="000000"/>
              </a:solidFill>
              <a:effectLst/>
              <a:latin typeface="Helvetica Neue"/>
            </a:endParaRPr>
          </a:p>
          <a:p>
            <a:endParaRPr lang="en-US" dirty="0"/>
          </a:p>
        </p:txBody>
      </p:sp>
    </p:spTree>
    <p:extLst>
      <p:ext uri="{BB962C8B-B14F-4D97-AF65-F5344CB8AC3E}">
        <p14:creationId xmlns:p14="http://schemas.microsoft.com/office/powerpoint/2010/main" val="2979519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Heart Failure- Updated guidelines 2022</a:t>
            </a:r>
          </a:p>
        </p:txBody>
      </p:sp>
      <p:sp>
        <p:nvSpPr>
          <p:cNvPr id="52226" name="Content Placeholder 2"/>
          <p:cNvSpPr>
            <a:spLocks noGrp="1" noChangeArrowheads="1"/>
          </p:cNvSpPr>
          <p:nvPr>
            <p:ph idx="1"/>
          </p:nvPr>
        </p:nvSpPr>
        <p:spPr>
          <a:xfrm>
            <a:off x="1484310" y="2312127"/>
            <a:ext cx="10018713" cy="4023360"/>
          </a:xfrm>
        </p:spPr>
        <p:txBody>
          <a:bodyPr>
            <a:normAutofit fontScale="92500" lnSpcReduction="10000"/>
          </a:bodyPr>
          <a:lstStyle/>
          <a:p>
            <a:pPr eaLnBrk="1" hangingPunct="1"/>
            <a:r>
              <a:rPr lang="en-US" altLang="en-US" dirty="0">
                <a:ea typeface="ＭＳ Ｐゴシック" panose="020B0600070205080204" pitchFamily="34" charset="-128"/>
              </a:rPr>
              <a:t>Signal symptoms</a:t>
            </a:r>
          </a:p>
          <a:p>
            <a:pPr lvl="1" eaLnBrk="1" hangingPunct="1"/>
            <a:r>
              <a:rPr lang="en-US" altLang="en-US" dirty="0">
                <a:ea typeface="ＭＳ Ｐゴシック" panose="020B0600070205080204" pitchFamily="34" charset="-128"/>
              </a:rPr>
              <a:t>Dyspnea on exertion, orthopnea, fatigue, leg edema, paroxysmal nocturnal dyspnea, progressive activity intolerance, </a:t>
            </a:r>
          </a:p>
          <a:p>
            <a:r>
              <a:rPr lang="en-US" altLang="en-US" dirty="0">
                <a:ea typeface="ＭＳ Ｐゴシック" panose="020B0600070205080204" pitchFamily="34" charset="-128"/>
              </a:rPr>
              <a:t>Description</a:t>
            </a:r>
          </a:p>
          <a:p>
            <a:pPr lvl="1" eaLnBrk="1" hangingPunct="1"/>
            <a:r>
              <a:rPr lang="en-US" altLang="en-US" dirty="0">
                <a:ea typeface="ＭＳ Ｐゴシック" panose="020B0600070205080204" pitchFamily="34" charset="-128"/>
              </a:rPr>
              <a:t>Pump failure: Clinical syndrome caused by the heart’s inability to eject enough blood to maintain tissue perfusion</a:t>
            </a:r>
          </a:p>
          <a:p>
            <a:r>
              <a:rPr lang="en-US" altLang="en-US" dirty="0">
                <a:ea typeface="ＭＳ Ｐゴシック" panose="020B0600070205080204" pitchFamily="34" charset="-128"/>
              </a:rPr>
              <a:t>Different types:</a:t>
            </a:r>
          </a:p>
          <a:p>
            <a:pPr lvl="1"/>
            <a:r>
              <a:rPr lang="en-US" altLang="en-US" dirty="0">
                <a:ea typeface="ＭＳ Ｐゴシック" panose="020B0600070205080204" pitchFamily="34" charset="-128"/>
              </a:rPr>
              <a:t>Right vs left Heart failure</a:t>
            </a:r>
          </a:p>
          <a:p>
            <a:pPr lvl="1"/>
            <a:r>
              <a:rPr lang="en-US" dirty="0"/>
              <a:t>Heart failure with reduced ejection fraction (</a:t>
            </a:r>
            <a:r>
              <a:rPr lang="en-US" dirty="0" err="1"/>
              <a:t>HFrEF</a:t>
            </a:r>
            <a:r>
              <a:rPr lang="en-US" dirty="0"/>
              <a:t>) AKA systolic heart failure</a:t>
            </a:r>
          </a:p>
          <a:p>
            <a:pPr lvl="1"/>
            <a:r>
              <a:rPr lang="en-US" altLang="en-US" dirty="0">
                <a:ea typeface="ＭＳ Ｐゴシック" panose="020B0600070205080204" pitchFamily="34" charset="-128"/>
              </a:rPr>
              <a:t>Heart failure  with preserved ejection fraction  </a:t>
            </a:r>
            <a:r>
              <a:rPr lang="en-US" dirty="0"/>
              <a:t>(</a:t>
            </a:r>
            <a:r>
              <a:rPr lang="en-US" dirty="0" err="1"/>
              <a:t>HFpEF</a:t>
            </a:r>
            <a:r>
              <a:rPr lang="en-US" dirty="0"/>
              <a:t>). AKA diastolic heart failure </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818147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2652713" y="704850"/>
            <a:ext cx="7772400" cy="762000"/>
          </a:xfrm>
        </p:spPr>
        <p:txBody>
          <a:bodyPr/>
          <a:lstStyle/>
          <a:p>
            <a:pPr eaLnBrk="1" hangingPunct="1"/>
            <a:r>
              <a:rPr lang="en-US" altLang="en-US" sz="2800">
                <a:ea typeface="ＭＳ Ｐゴシック" panose="020B0600070205080204" pitchFamily="34" charset="-128"/>
              </a:rPr>
              <a:t>PROGNOSIS</a:t>
            </a:r>
          </a:p>
        </p:txBody>
      </p:sp>
      <p:sp>
        <p:nvSpPr>
          <p:cNvPr id="74754" name="Rectangle 3"/>
          <p:cNvSpPr>
            <a:spLocks noGrp="1" noChangeArrowheads="1"/>
          </p:cNvSpPr>
          <p:nvPr>
            <p:ph type="body" idx="1"/>
          </p:nvPr>
        </p:nvSpPr>
        <p:spPr>
          <a:xfrm>
            <a:off x="2286000" y="1466850"/>
            <a:ext cx="7620000" cy="4876800"/>
          </a:xfrm>
        </p:spPr>
        <p:txBody>
          <a:bodyPr>
            <a:normAutofit fontScale="92500" lnSpcReduction="10000"/>
          </a:bodyPr>
          <a:lstStyle/>
          <a:p>
            <a:pPr eaLnBrk="1" hangingPunct="1">
              <a:spcAft>
                <a:spcPct val="40000"/>
              </a:spcAft>
              <a:buFontTx/>
              <a:buChar char="•"/>
            </a:pPr>
            <a:r>
              <a:rPr lang="en-US" altLang="en-US" sz="2600" dirty="0">
                <a:ea typeface="ＭＳ Ｐゴシック" panose="020B0600070205080204" pitchFamily="34" charset="-128"/>
              </a:rPr>
              <a:t>Median survival rates of 2–3 years</a:t>
            </a:r>
          </a:p>
          <a:p>
            <a:pPr marL="914400" lvl="1" indent="-457200">
              <a:spcAft>
                <a:spcPct val="40000"/>
              </a:spcAft>
              <a:buFont typeface="Wingdings" panose="05000000000000000000" pitchFamily="2" charset="2"/>
              <a:buChar char="Ø"/>
            </a:pPr>
            <a:r>
              <a:rPr lang="en-US" altLang="en-US" sz="2600" dirty="0">
                <a:ea typeface="ＭＳ Ｐゴシック" panose="020B0600070205080204" pitchFamily="34" charset="-128"/>
              </a:rPr>
              <a:t>25%–30% of patients die within 1 year after initial diagnosis</a:t>
            </a:r>
          </a:p>
          <a:p>
            <a:pPr marL="914400" lvl="1" indent="-457200">
              <a:spcAft>
                <a:spcPct val="40000"/>
              </a:spcAft>
              <a:buFont typeface="Wingdings" panose="05000000000000000000" pitchFamily="2" charset="2"/>
              <a:buChar char="Ø"/>
            </a:pPr>
            <a:r>
              <a:rPr lang="en-US" altLang="en-US" sz="2600" dirty="0">
                <a:ea typeface="ＭＳ Ｐゴシック" panose="020B0600070205080204" pitchFamily="34" charset="-128"/>
              </a:rPr>
              <a:t>50% survive 1–5 years</a:t>
            </a:r>
          </a:p>
          <a:p>
            <a:pPr marL="914400" lvl="1" indent="-457200">
              <a:spcAft>
                <a:spcPct val="40000"/>
              </a:spcAft>
              <a:buFont typeface="Wingdings" panose="05000000000000000000" pitchFamily="2" charset="2"/>
              <a:buChar char="Ø"/>
            </a:pPr>
            <a:r>
              <a:rPr lang="en-US" altLang="en-US" sz="2600" dirty="0">
                <a:ea typeface="ＭＳ Ｐゴシック" panose="020B0600070205080204" pitchFamily="34" charset="-128"/>
              </a:rPr>
              <a:t>20%–25% survive &gt;5 years </a:t>
            </a:r>
          </a:p>
          <a:p>
            <a:pPr marL="914400" lvl="1" indent="-457200">
              <a:spcAft>
                <a:spcPct val="40000"/>
              </a:spcAft>
              <a:buFont typeface="Wingdings" panose="05000000000000000000" pitchFamily="2" charset="2"/>
              <a:buChar char="Ø"/>
            </a:pPr>
            <a:r>
              <a:rPr lang="en-US" altLang="en-US" sz="2600" dirty="0">
                <a:ea typeface="ＭＳ Ｐゴシック" panose="020B0600070205080204" pitchFamily="34" charset="-128"/>
              </a:rPr>
              <a:t>More than 250 thousands Americans die from HF each year.</a:t>
            </a:r>
          </a:p>
          <a:p>
            <a:pPr eaLnBrk="1" hangingPunct="1">
              <a:spcAft>
                <a:spcPct val="40000"/>
              </a:spcAft>
              <a:buFontTx/>
              <a:buChar char="•"/>
            </a:pPr>
            <a:r>
              <a:rPr lang="en-US" altLang="en-US" sz="2600" dirty="0">
                <a:ea typeface="ＭＳ Ｐゴシック" panose="020B0600070205080204" pitchFamily="34" charset="-128"/>
              </a:rPr>
              <a:t>patients with HFPEF (Diastolic heart failure) have somewhat better survival rates than patients with systolic HF (HFREF= EF less than 40%)</a:t>
            </a:r>
          </a:p>
          <a:p>
            <a:pPr eaLnBrk="1" hangingPunct="1">
              <a:spcAft>
                <a:spcPct val="40000"/>
              </a:spcAft>
              <a:buFontTx/>
              <a:buChar char="•"/>
            </a:pPr>
            <a:endParaRPr lang="en-US" altLang="en-US" sz="3000" dirty="0">
              <a:ea typeface="ＭＳ Ｐゴシック" panose="020B0600070205080204" pitchFamily="34" charset="-128"/>
            </a:endParaRPr>
          </a:p>
        </p:txBody>
      </p:sp>
    </p:spTree>
    <p:extLst>
      <p:ext uri="{BB962C8B-B14F-4D97-AF65-F5344CB8AC3E}">
        <p14:creationId xmlns:p14="http://schemas.microsoft.com/office/powerpoint/2010/main" val="3115515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026"/>
          <p:cNvSpPr>
            <a:spLocks noGrp="1" noChangeArrowheads="1"/>
          </p:cNvSpPr>
          <p:nvPr>
            <p:ph type="title"/>
          </p:nvPr>
        </p:nvSpPr>
        <p:spPr>
          <a:xfrm>
            <a:off x="2389188" y="685800"/>
            <a:ext cx="8458200" cy="762000"/>
          </a:xfrm>
        </p:spPr>
        <p:txBody>
          <a:bodyPr>
            <a:normAutofit fontScale="90000"/>
          </a:bodyPr>
          <a:lstStyle/>
          <a:p>
            <a:pPr eaLnBrk="1" hangingPunct="1"/>
            <a:r>
              <a:rPr lang="en-US" altLang="en-US" sz="2800">
                <a:ea typeface="ＭＳ Ｐゴシック" panose="020B0600070205080204" pitchFamily="34" charset="-128"/>
              </a:rPr>
              <a:t>EPIDEMIOLOGY OF </a:t>
            </a:r>
            <a:br>
              <a:rPr lang="en-US" altLang="en-US" sz="2800">
                <a:ea typeface="ＭＳ Ｐゴシック" panose="020B0600070205080204" pitchFamily="34" charset="-128"/>
              </a:rPr>
            </a:br>
            <a:r>
              <a:rPr lang="en-US" altLang="en-US" sz="2800">
                <a:ea typeface="ＭＳ Ｐゴシック" panose="020B0600070205080204" pitchFamily="34" charset="-128"/>
              </a:rPr>
              <a:t>HEART FAILURE (HF)</a:t>
            </a:r>
          </a:p>
        </p:txBody>
      </p:sp>
      <p:sp>
        <p:nvSpPr>
          <p:cNvPr id="54274" name="Rectangle 1027"/>
          <p:cNvSpPr>
            <a:spLocks noGrp="1" noChangeArrowheads="1"/>
          </p:cNvSpPr>
          <p:nvPr>
            <p:ph type="body" idx="1"/>
          </p:nvPr>
        </p:nvSpPr>
        <p:spPr>
          <a:xfrm>
            <a:off x="1981200" y="1447800"/>
            <a:ext cx="8001000" cy="5638800"/>
          </a:xfrm>
        </p:spPr>
        <p:txBody>
          <a:bodyPr/>
          <a:lstStyle/>
          <a:p>
            <a:pPr eaLnBrk="1" hangingPunct="1">
              <a:spcAft>
                <a:spcPct val="40000"/>
              </a:spcAft>
              <a:buFontTx/>
              <a:buChar char="•"/>
            </a:pPr>
            <a:r>
              <a:rPr lang="en-US" altLang="en-US" sz="2800" dirty="0">
                <a:ea typeface="ＭＳ Ｐゴシック" panose="020B0600070205080204" pitchFamily="34" charset="-128"/>
              </a:rPr>
              <a:t>Incidence and prevalence increase with age</a:t>
            </a:r>
          </a:p>
          <a:p>
            <a:pPr lvl="1">
              <a:spcAft>
                <a:spcPct val="40000"/>
              </a:spcAft>
              <a:buFontTx/>
              <a:buChar char="•"/>
            </a:pPr>
            <a:r>
              <a:rPr lang="en-US" altLang="en-US" sz="2400" dirty="0">
                <a:ea typeface="ＭＳ Ｐゴシック" panose="020B0600070205080204" pitchFamily="34" charset="-128"/>
              </a:rPr>
              <a:t>6 millions Americans and &gt;850,000 new cases annually</a:t>
            </a:r>
          </a:p>
          <a:p>
            <a:pPr marL="914400" lvl="1" indent="-457200">
              <a:spcAft>
                <a:spcPct val="40000"/>
              </a:spcAft>
              <a:buFont typeface="Wingdings" panose="05000000000000000000" pitchFamily="2" charset="2"/>
              <a:buChar char="Ø"/>
            </a:pPr>
            <a:r>
              <a:rPr lang="en-US" altLang="en-US" sz="2600" dirty="0">
                <a:ea typeface="ＭＳ Ｐゴシック" panose="020B0600070205080204" pitchFamily="34" charset="-128"/>
              </a:rPr>
              <a:t>Leading cause of</a:t>
            </a:r>
            <a:r>
              <a:rPr lang="en-US" altLang="en-US" sz="2600" dirty="0">
                <a:solidFill>
                  <a:srgbClr val="C00000"/>
                </a:solidFill>
                <a:ea typeface="ＭＳ Ｐゴシック" panose="020B0600070205080204" pitchFamily="34" charset="-128"/>
              </a:rPr>
              <a:t> hospitalization and </a:t>
            </a:r>
            <a:r>
              <a:rPr lang="en-US" altLang="en-US" sz="2600" dirty="0" err="1">
                <a:solidFill>
                  <a:srgbClr val="C00000"/>
                </a:solidFill>
                <a:ea typeface="ＭＳ Ｐゴシック" panose="020B0600070205080204" pitchFamily="34" charset="-128"/>
              </a:rPr>
              <a:t>rehospitalization</a:t>
            </a:r>
            <a:r>
              <a:rPr lang="en-US" altLang="en-US" sz="2600" dirty="0">
                <a:solidFill>
                  <a:srgbClr val="C00000"/>
                </a:solidFill>
                <a:ea typeface="ＭＳ Ｐゴシック" panose="020B0600070205080204" pitchFamily="34" charset="-128"/>
              </a:rPr>
              <a:t> </a:t>
            </a:r>
            <a:r>
              <a:rPr lang="en-US" altLang="en-US" sz="2600" dirty="0">
                <a:ea typeface="ＭＳ Ｐゴシック" panose="020B0600070205080204" pitchFamily="34" charset="-128"/>
              </a:rPr>
              <a:t>in older adults </a:t>
            </a:r>
          </a:p>
          <a:p>
            <a:pPr marL="914400" lvl="1" indent="-457200">
              <a:spcAft>
                <a:spcPct val="40000"/>
              </a:spcAft>
              <a:buFont typeface="Wingdings" panose="05000000000000000000" pitchFamily="2" charset="2"/>
              <a:buChar char="Ø"/>
            </a:pPr>
            <a:r>
              <a:rPr lang="en-US" altLang="en-US" sz="2600" dirty="0">
                <a:ea typeface="ＭＳ Ｐゴシック" panose="020B0600070205080204" pitchFamily="34" charset="-128"/>
              </a:rPr>
              <a:t>Median age of patients hospitalized with HF is 75 years, and approximately two thirds of deaths attributable to HF are in patients age 75 years or older </a:t>
            </a:r>
          </a:p>
          <a:p>
            <a:pPr eaLnBrk="1" hangingPunct="1">
              <a:spcAft>
                <a:spcPct val="40000"/>
              </a:spcAft>
              <a:buFontTx/>
              <a:buChar char="•"/>
            </a:pPr>
            <a:r>
              <a:rPr lang="en-US" altLang="en-US" sz="2800" dirty="0">
                <a:ea typeface="ＭＳ Ｐゴシック" panose="020B0600070205080204" pitchFamily="34" charset="-128"/>
              </a:rPr>
              <a:t>HF is a major cause of </a:t>
            </a:r>
            <a:r>
              <a:rPr lang="en-US" altLang="en-US" sz="2800" dirty="0">
                <a:solidFill>
                  <a:srgbClr val="C00000"/>
                </a:solidFill>
                <a:ea typeface="ＭＳ Ｐゴシック" panose="020B0600070205080204" pitchFamily="34" charset="-128"/>
              </a:rPr>
              <a:t>chronic disability and impaired quality</a:t>
            </a:r>
            <a:r>
              <a:rPr lang="en-US" altLang="en-US" sz="2800" dirty="0">
                <a:solidFill>
                  <a:srgbClr val="FFC000"/>
                </a:solidFill>
                <a:ea typeface="ＭＳ Ｐゴシック" panose="020B0600070205080204" pitchFamily="34" charset="-128"/>
              </a:rPr>
              <a:t> </a:t>
            </a:r>
            <a:r>
              <a:rPr lang="en-US" altLang="en-US" sz="2800" dirty="0">
                <a:ea typeface="ＭＳ Ｐゴシック" panose="020B0600070205080204" pitchFamily="34" charset="-128"/>
              </a:rPr>
              <a:t>of life in older adults</a:t>
            </a:r>
          </a:p>
        </p:txBody>
      </p:sp>
    </p:spTree>
    <p:extLst>
      <p:ext uri="{BB962C8B-B14F-4D97-AF65-F5344CB8AC3E}">
        <p14:creationId xmlns:p14="http://schemas.microsoft.com/office/powerpoint/2010/main" val="600134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4B4-25AB-3AE8-8A30-23A00A9EA628}"/>
              </a:ext>
            </a:extLst>
          </p:cNvPr>
          <p:cNvSpPr>
            <a:spLocks noGrp="1"/>
          </p:cNvSpPr>
          <p:nvPr>
            <p:ph type="title"/>
          </p:nvPr>
        </p:nvSpPr>
        <p:spPr>
          <a:xfrm>
            <a:off x="1371599" y="294538"/>
            <a:ext cx="9895951" cy="1033669"/>
          </a:xfrm>
        </p:spPr>
        <p:txBody>
          <a:bodyPr>
            <a:normAutofit/>
          </a:bodyPr>
          <a:lstStyle/>
          <a:p>
            <a:r>
              <a:rPr lang="en-US" sz="4000" dirty="0"/>
              <a:t>Risk factors</a:t>
            </a:r>
          </a:p>
        </p:txBody>
      </p:sp>
      <p:sp>
        <p:nvSpPr>
          <p:cNvPr id="3" name="Content Placeholder 2">
            <a:extLst>
              <a:ext uri="{FF2B5EF4-FFF2-40B4-BE49-F238E27FC236}">
                <a16:creationId xmlns:a16="http://schemas.microsoft.com/office/drawing/2014/main" id="{610B571C-0350-568F-6B34-60BC61D55B6D}"/>
              </a:ext>
            </a:extLst>
          </p:cNvPr>
          <p:cNvSpPr>
            <a:spLocks noGrp="1"/>
          </p:cNvSpPr>
          <p:nvPr>
            <p:ph idx="1"/>
          </p:nvPr>
        </p:nvSpPr>
        <p:spPr>
          <a:xfrm>
            <a:off x="1371599" y="1328207"/>
            <a:ext cx="9724031" cy="4673348"/>
          </a:xfrm>
        </p:spPr>
        <p:txBody>
          <a:bodyPr anchor="ctr">
            <a:normAutofit/>
          </a:bodyPr>
          <a:lstStyle/>
          <a:p>
            <a:r>
              <a:rPr lang="en-US" sz="1300" b="0" i="0" dirty="0">
                <a:effectLst/>
              </a:rPr>
              <a:t>older age</a:t>
            </a:r>
          </a:p>
          <a:p>
            <a:r>
              <a:rPr lang="en-US" sz="1300" b="0" i="0" dirty="0">
                <a:effectLst/>
              </a:rPr>
              <a:t>Higher in AA with poorer outcomes</a:t>
            </a:r>
          </a:p>
          <a:p>
            <a:r>
              <a:rPr lang="en-US" sz="1300" b="0" i="0" dirty="0">
                <a:effectLst/>
              </a:rPr>
              <a:t>physical inactivity</a:t>
            </a:r>
          </a:p>
          <a:p>
            <a:r>
              <a:rPr lang="en-US" sz="1300" b="0" i="0" dirty="0">
                <a:effectLst/>
              </a:rPr>
              <a:t>cigarette smoking</a:t>
            </a:r>
          </a:p>
          <a:p>
            <a:r>
              <a:rPr lang="en-US" sz="1300" b="0" i="0" dirty="0">
                <a:effectLst/>
              </a:rPr>
              <a:t>lipid abnormalities</a:t>
            </a:r>
          </a:p>
          <a:p>
            <a:r>
              <a:rPr lang="en-US" sz="1300" b="0" i="0" dirty="0">
                <a:effectLst/>
              </a:rPr>
              <a:t>overweight/obesity</a:t>
            </a:r>
          </a:p>
          <a:p>
            <a:r>
              <a:rPr lang="en-US" sz="1300" b="0" i="0" dirty="0">
                <a:effectLst/>
              </a:rPr>
              <a:t>Hypertension: (lead to structural and functional abnormalities-&gt; increase mortality. Controlling </a:t>
            </a:r>
            <a:r>
              <a:rPr lang="en-US" sz="1300" b="0" i="0" dirty="0" err="1">
                <a:effectLst/>
              </a:rPr>
              <a:t>B/p</a:t>
            </a:r>
            <a:r>
              <a:rPr lang="en-US" sz="1300" b="0" i="0" dirty="0">
                <a:effectLst/>
              </a:rPr>
              <a:t> is primordial especiall</a:t>
            </a:r>
            <a:r>
              <a:rPr lang="en-US" sz="1300" dirty="0"/>
              <a:t>y in </a:t>
            </a:r>
            <a:r>
              <a:rPr lang="en-US" sz="1300" dirty="0" err="1"/>
              <a:t>HFpEF</a:t>
            </a:r>
            <a:r>
              <a:rPr lang="en-US" sz="1300" b="0" i="0" dirty="0">
                <a:effectLst/>
              </a:rPr>
              <a:t>.</a:t>
            </a:r>
          </a:p>
          <a:p>
            <a:r>
              <a:rPr lang="en-US" sz="1300" b="0" i="0" dirty="0">
                <a:effectLst/>
              </a:rPr>
              <a:t>diabetes mellitus </a:t>
            </a:r>
          </a:p>
          <a:p>
            <a:r>
              <a:rPr lang="en-US" sz="1300" b="0" i="0" dirty="0">
                <a:effectLst/>
              </a:rPr>
              <a:t>metabolic syndrome</a:t>
            </a:r>
          </a:p>
          <a:p>
            <a:r>
              <a:rPr lang="en-US" sz="1300" dirty="0"/>
              <a:t>Insulin resistance</a:t>
            </a:r>
          </a:p>
          <a:p>
            <a:r>
              <a:rPr lang="en-US" sz="1300" b="0" i="0" dirty="0">
                <a:effectLst/>
              </a:rPr>
              <a:t>Outcomes and progression of disease</a:t>
            </a:r>
          </a:p>
          <a:p>
            <a:r>
              <a:rPr lang="en-US" sz="1300" dirty="0"/>
              <a:t>Worst among patients with diabetes and/or insulin resistance and/or lipid abnormalities.</a:t>
            </a:r>
          </a:p>
          <a:p>
            <a:r>
              <a:rPr lang="en-US" sz="1300" dirty="0"/>
              <a:t>High </a:t>
            </a:r>
            <a:r>
              <a:rPr lang="en-US" sz="1300" dirty="0" err="1"/>
              <a:t>B/p</a:t>
            </a:r>
            <a:r>
              <a:rPr lang="en-US" sz="1300" dirty="0"/>
              <a:t> and elevated BMI are associated with better outcomes in HF patients.  </a:t>
            </a:r>
            <a:endParaRPr lang="en-US" sz="1300" b="0" i="0" dirty="0">
              <a:effectLst/>
            </a:endParaRPr>
          </a:p>
        </p:txBody>
      </p:sp>
    </p:spTree>
    <p:extLst>
      <p:ext uri="{BB962C8B-B14F-4D97-AF65-F5344CB8AC3E}">
        <p14:creationId xmlns:p14="http://schemas.microsoft.com/office/powerpoint/2010/main" val="2876645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noChangeArrowheads="1"/>
          </p:cNvSpPr>
          <p:nvPr>
            <p:ph type="title"/>
          </p:nvPr>
        </p:nvSpPr>
        <p:spPr>
          <a:xfrm>
            <a:off x="1856014" y="0"/>
            <a:ext cx="8382000" cy="838200"/>
          </a:xfrm>
        </p:spPr>
        <p:txBody>
          <a:bodyPr/>
          <a:lstStyle/>
          <a:p>
            <a:pPr eaLnBrk="1" hangingPunct="1"/>
            <a:r>
              <a:rPr lang="en-US" altLang="en-US" dirty="0">
                <a:ea typeface="ＭＳ Ｐゴシック" panose="020B0600070205080204" pitchFamily="34" charset="-128"/>
              </a:rPr>
              <a:t>Heart Failure</a:t>
            </a:r>
          </a:p>
        </p:txBody>
      </p:sp>
      <p:sp>
        <p:nvSpPr>
          <p:cNvPr id="60418" name="Content Placeholder 2"/>
          <p:cNvSpPr>
            <a:spLocks noGrp="1"/>
          </p:cNvSpPr>
          <p:nvPr>
            <p:ph idx="1"/>
          </p:nvPr>
        </p:nvSpPr>
        <p:spPr/>
        <p:txBody>
          <a:bodyPr/>
          <a:lstStyle/>
          <a:p>
            <a:pPr marL="457200" lvl="1" indent="0">
              <a:buNone/>
            </a:pPr>
            <a:endParaRPr lang="en-US" altLang="en-US">
              <a:ea typeface="ＭＳ Ｐゴシック" panose="020B0600070205080204" pitchFamily="34" charset="-128"/>
            </a:endParaRPr>
          </a:p>
          <a:p>
            <a:pPr marL="457200" lvl="1" indent="0"/>
            <a:endParaRPr lang="en-US" altLang="en-US">
              <a:ea typeface="ＭＳ Ｐゴシック" panose="020B0600070205080204" pitchFamily="34" charset="-128"/>
            </a:endParaRPr>
          </a:p>
          <a:p>
            <a:pPr marL="457200" lvl="1" indent="0"/>
            <a:endParaRPr lang="en-US" altLang="en-US">
              <a:ea typeface="ＭＳ Ｐゴシック" panose="020B0600070205080204" pitchFamily="34" charset="-128"/>
            </a:endParaRPr>
          </a:p>
        </p:txBody>
      </p:sp>
      <p:pic>
        <p:nvPicPr>
          <p:cNvPr id="60419" name="Picture 4" descr="Screen Shot 2015-09-29 at 7.40.37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64457"/>
            <a:ext cx="6433682" cy="535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22E4A2D-8555-44CC-9A13-71D0169D05EB}"/>
              </a:ext>
            </a:extLst>
          </p:cNvPr>
          <p:cNvSpPr txBox="1"/>
          <p:nvPr/>
        </p:nvSpPr>
        <p:spPr>
          <a:xfrm>
            <a:off x="7053349" y="2246968"/>
            <a:ext cx="6093228" cy="2031325"/>
          </a:xfrm>
          <a:prstGeom prst="rect">
            <a:avLst/>
          </a:prstGeom>
          <a:noFill/>
        </p:spPr>
        <p:txBody>
          <a:bodyPr wrap="square">
            <a:spAutoFit/>
          </a:bodyPr>
          <a:lstStyle/>
          <a:p>
            <a:r>
              <a:rPr lang="en-US" b="0" i="0" dirty="0">
                <a:effectLst/>
                <a:latin typeface="Lato" panose="020F0502020204030203" pitchFamily="34" charset="0"/>
              </a:rPr>
              <a:t>Cardinal S/S of HF</a:t>
            </a:r>
          </a:p>
          <a:p>
            <a:r>
              <a:rPr lang="en-US" b="0" i="0" dirty="0">
                <a:effectLst/>
                <a:latin typeface="Lato" panose="020F0502020204030203" pitchFamily="34" charset="0"/>
              </a:rPr>
              <a:t>Dyspnea</a:t>
            </a:r>
          </a:p>
          <a:p>
            <a:r>
              <a:rPr lang="en-US" b="0" i="0" dirty="0">
                <a:effectLst/>
                <a:latin typeface="Lato" panose="020F0502020204030203" pitchFamily="34" charset="0"/>
              </a:rPr>
              <a:t>fatigue</a:t>
            </a:r>
          </a:p>
          <a:p>
            <a:r>
              <a:rPr lang="en-US" b="0" i="0" dirty="0">
                <a:effectLst/>
                <a:latin typeface="Lato" panose="020F0502020204030203" pitchFamily="34" charset="0"/>
              </a:rPr>
              <a:t>decrease exercise tolerance</a:t>
            </a:r>
          </a:p>
          <a:p>
            <a:r>
              <a:rPr lang="en-US" b="0" i="0" dirty="0">
                <a:effectLst/>
                <a:latin typeface="Lato" panose="020F0502020204030203" pitchFamily="34" charset="0"/>
              </a:rPr>
              <a:t> fluid retention</a:t>
            </a:r>
          </a:p>
          <a:p>
            <a:r>
              <a:rPr lang="en-US" dirty="0">
                <a:latin typeface="Lato" panose="020F0502020204030203" pitchFamily="34" charset="0"/>
              </a:rPr>
              <a:t>S/s of </a:t>
            </a:r>
            <a:r>
              <a:rPr lang="en-US" b="0" i="0" dirty="0">
                <a:effectLst/>
                <a:latin typeface="Lato" panose="020F0502020204030203" pitchFamily="34" charset="0"/>
              </a:rPr>
              <a:t>pulmonary and/or splanchnic congestion</a:t>
            </a:r>
          </a:p>
          <a:p>
            <a:r>
              <a:rPr lang="en-US" b="0" i="0" dirty="0">
                <a:effectLst/>
                <a:latin typeface="Lato" panose="020F0502020204030203" pitchFamily="34" charset="0"/>
              </a:rPr>
              <a:t> and/or peripheral edema.</a:t>
            </a:r>
            <a:endParaRPr lang="en-US" dirty="0"/>
          </a:p>
        </p:txBody>
      </p:sp>
    </p:spTree>
    <p:extLst>
      <p:ext uri="{BB962C8B-B14F-4D97-AF65-F5344CB8AC3E}">
        <p14:creationId xmlns:p14="http://schemas.microsoft.com/office/powerpoint/2010/main" val="537640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983-5F13-8B0E-222B-52BC1D60E81C}"/>
              </a:ext>
            </a:extLst>
          </p:cNvPr>
          <p:cNvSpPr>
            <a:spLocks noGrp="1"/>
          </p:cNvSpPr>
          <p:nvPr>
            <p:ph type="title"/>
          </p:nvPr>
        </p:nvSpPr>
        <p:spPr>
          <a:xfrm>
            <a:off x="1371599" y="294538"/>
            <a:ext cx="9895951" cy="1033669"/>
          </a:xfrm>
        </p:spPr>
        <p:txBody>
          <a:bodyPr>
            <a:normAutofit fontScale="90000"/>
          </a:bodyPr>
          <a:lstStyle/>
          <a:p>
            <a:r>
              <a:rPr lang="en-US" sz="3400" b="1" i="0" dirty="0">
                <a:effectLst/>
                <a:latin typeface="var(--alt-font)"/>
              </a:rPr>
              <a:t>Clinical approach: In primary care</a:t>
            </a:r>
            <a:br>
              <a:rPr lang="en-US" sz="3400" b="1" i="0" dirty="0">
                <a:solidFill>
                  <a:srgbClr val="FFFFFF"/>
                </a:solidFill>
                <a:effectLst/>
                <a:latin typeface="var(--alt-font)"/>
              </a:rPr>
            </a:br>
            <a:endParaRPr lang="en-US" sz="3400" dirty="0">
              <a:solidFill>
                <a:srgbClr val="FFFFFF"/>
              </a:solidFill>
            </a:endParaRPr>
          </a:p>
        </p:txBody>
      </p:sp>
      <p:sp>
        <p:nvSpPr>
          <p:cNvPr id="3" name="Content Placeholder 2">
            <a:extLst>
              <a:ext uri="{FF2B5EF4-FFF2-40B4-BE49-F238E27FC236}">
                <a16:creationId xmlns:a16="http://schemas.microsoft.com/office/drawing/2014/main" id="{441F50DE-638C-760A-3A25-488368779783}"/>
              </a:ext>
            </a:extLst>
          </p:cNvPr>
          <p:cNvSpPr>
            <a:spLocks noGrp="1"/>
          </p:cNvSpPr>
          <p:nvPr>
            <p:ph idx="1"/>
          </p:nvPr>
        </p:nvSpPr>
        <p:spPr>
          <a:xfrm>
            <a:off x="459351" y="1757364"/>
            <a:ext cx="11156388" cy="4806098"/>
          </a:xfrm>
        </p:spPr>
        <p:txBody>
          <a:bodyPr anchor="ctr">
            <a:normAutofit fontScale="92500" lnSpcReduction="10000"/>
          </a:bodyPr>
          <a:lstStyle/>
          <a:p>
            <a:r>
              <a:rPr lang="en-US" b="0" i="0" dirty="0">
                <a:effectLst/>
              </a:rPr>
              <a:t>probability of HF if patient presents with symptoms or signs of HF:</a:t>
            </a:r>
          </a:p>
          <a:p>
            <a:pPr lvl="1"/>
            <a:r>
              <a:rPr lang="en-US" sz="2800" b="0" i="0" dirty="0">
                <a:effectLst/>
              </a:rPr>
              <a:t> based on the patient’s prior clinical history, presenting symptoms, physical examination, and resting electrocardiogram. </a:t>
            </a:r>
          </a:p>
          <a:p>
            <a:pPr lvl="1"/>
            <a:r>
              <a:rPr lang="en-US" sz="2800" b="0" i="0" dirty="0">
                <a:effectLst/>
              </a:rPr>
              <a:t>If these elements are normal, HF is unlikely, and other diagnoses should be considered. </a:t>
            </a:r>
          </a:p>
          <a:p>
            <a:pPr lvl="1"/>
            <a:r>
              <a:rPr lang="en-US" sz="2800" b="0" i="0" dirty="0">
                <a:effectLst/>
              </a:rPr>
              <a:t>If at least one of these elements is abnormal, plasma NPs should be measured, if abnormal order an echocardiography.</a:t>
            </a:r>
            <a:endParaRPr lang="en-US" sz="2800" baseline="30000" dirty="0"/>
          </a:p>
          <a:p>
            <a:pPr lvl="1"/>
            <a:r>
              <a:rPr lang="en-US" sz="2800" b="0" i="0" dirty="0">
                <a:effectLst/>
              </a:rPr>
              <a:t> American College of Cardiology/American Heart Association (ACC/AHA) guidelines recommend that when patients present with dyspnea, measurement of BNP or NT-</a:t>
            </a:r>
            <a:r>
              <a:rPr lang="en-US" sz="2800" b="0" i="0" dirty="0" err="1">
                <a:effectLst/>
              </a:rPr>
              <a:t>proBNP</a:t>
            </a:r>
            <a:r>
              <a:rPr lang="en-US" sz="2800" b="0" i="0" dirty="0">
                <a:effectLst/>
              </a:rPr>
              <a:t> can be useful to support a diagnosis and severity or to exclude HF. </a:t>
            </a:r>
            <a:endParaRPr lang="en-US" sz="2800" dirty="0"/>
          </a:p>
        </p:txBody>
      </p:sp>
    </p:spTree>
    <p:extLst>
      <p:ext uri="{BB962C8B-B14F-4D97-AF65-F5344CB8AC3E}">
        <p14:creationId xmlns:p14="http://schemas.microsoft.com/office/powerpoint/2010/main" val="42920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42BB-BCA5-AD32-42E6-C2D4E936287D}"/>
              </a:ext>
            </a:extLst>
          </p:cNvPr>
          <p:cNvSpPr>
            <a:spLocks noGrp="1"/>
          </p:cNvSpPr>
          <p:nvPr>
            <p:ph type="title"/>
          </p:nvPr>
        </p:nvSpPr>
        <p:spPr>
          <a:xfrm>
            <a:off x="1371599" y="294538"/>
            <a:ext cx="9895951" cy="1033669"/>
          </a:xfrm>
        </p:spPr>
        <p:txBody>
          <a:bodyPr>
            <a:normAutofit fontScale="90000"/>
          </a:bodyPr>
          <a:lstStyle/>
          <a:p>
            <a:r>
              <a:rPr lang="en-US" sz="3400" b="1" i="0" dirty="0">
                <a:effectLst/>
                <a:latin typeface="+mn-lt"/>
              </a:rPr>
              <a:t>Recognizing worsening HF</a:t>
            </a:r>
            <a:br>
              <a:rPr lang="en-US" sz="3400" b="1" i="0" dirty="0">
                <a:solidFill>
                  <a:srgbClr val="FFFFFF"/>
                </a:solidFill>
                <a:effectLst/>
                <a:latin typeface="var(--alt-font)"/>
              </a:rPr>
            </a:br>
            <a:endParaRPr lang="en-US" sz="3400" dirty="0">
              <a:solidFill>
                <a:srgbClr val="FFFFFF"/>
              </a:solidFill>
            </a:endParaRPr>
          </a:p>
        </p:txBody>
      </p:sp>
      <p:sp>
        <p:nvSpPr>
          <p:cNvPr id="3" name="Content Placeholder 2">
            <a:extLst>
              <a:ext uri="{FF2B5EF4-FFF2-40B4-BE49-F238E27FC236}">
                <a16:creationId xmlns:a16="http://schemas.microsoft.com/office/drawing/2014/main" id="{3D60B158-09D9-81D8-F1FE-7282D3C92E29}"/>
              </a:ext>
            </a:extLst>
          </p:cNvPr>
          <p:cNvSpPr>
            <a:spLocks noGrp="1"/>
          </p:cNvSpPr>
          <p:nvPr>
            <p:ph idx="1"/>
          </p:nvPr>
        </p:nvSpPr>
        <p:spPr>
          <a:xfrm>
            <a:off x="662153" y="1885279"/>
            <a:ext cx="10433478" cy="4116276"/>
          </a:xfrm>
        </p:spPr>
        <p:txBody>
          <a:bodyPr anchor="ctr">
            <a:normAutofit fontScale="85000" lnSpcReduction="20000"/>
          </a:bodyPr>
          <a:lstStyle/>
          <a:p>
            <a:r>
              <a:rPr lang="en-US" sz="2400" b="0" i="0" dirty="0">
                <a:effectLst/>
              </a:rPr>
              <a:t>Clinical clues that a patient may have worsening or advanced HF include the </a:t>
            </a:r>
            <a:r>
              <a:rPr lang="en-US" sz="2400" b="0" i="0" dirty="0" err="1">
                <a:effectLst/>
              </a:rPr>
              <a:t>folllowing</a:t>
            </a:r>
            <a:r>
              <a:rPr lang="en-US" sz="2400" b="0" i="0" dirty="0">
                <a:effectLst/>
              </a:rPr>
              <a:t>:</a:t>
            </a:r>
          </a:p>
          <a:p>
            <a:pPr>
              <a:buFont typeface="Arial" panose="020B0604020202020204" pitchFamily="34" charset="0"/>
              <a:buChar char="•"/>
            </a:pPr>
            <a:r>
              <a:rPr lang="en-US" sz="2400" b="0" i="0" dirty="0">
                <a:effectLst/>
              </a:rPr>
              <a:t>Persistent New York Heart Association (NYHA) III-IV symptoms</a:t>
            </a:r>
          </a:p>
          <a:p>
            <a:pPr>
              <a:buFont typeface="Arial" panose="020B0604020202020204" pitchFamily="34" charset="0"/>
              <a:buChar char="•"/>
            </a:pPr>
            <a:r>
              <a:rPr lang="en-US" sz="2400" b="0" i="0" dirty="0">
                <a:effectLst/>
              </a:rPr>
              <a:t>≥2 emergency department (ED) visits or hospitalizations for acute HF in 12 months</a:t>
            </a:r>
          </a:p>
          <a:p>
            <a:pPr>
              <a:buFont typeface="Arial" panose="020B0604020202020204" pitchFamily="34" charset="0"/>
              <a:buChar char="•"/>
            </a:pPr>
            <a:r>
              <a:rPr lang="en-US" sz="2400" b="0" i="0" dirty="0">
                <a:effectLst/>
              </a:rPr>
              <a:t>High risk biomarker profile (hyponatremia, very elevated NPs or troponin)</a:t>
            </a:r>
          </a:p>
          <a:p>
            <a:pPr>
              <a:buFont typeface="Arial" panose="020B0604020202020204" pitchFamily="34" charset="0"/>
              <a:buChar char="•"/>
            </a:pPr>
            <a:r>
              <a:rPr lang="en-US" sz="2400" b="0" i="0" dirty="0">
                <a:effectLst/>
              </a:rPr>
              <a:t>Inability to up titrate guideline-directed medical therapies because of hypotension (SBP ≤90 mmHg), dizziness, excessive fatigue, nausea, etc.</a:t>
            </a:r>
          </a:p>
          <a:p>
            <a:pPr>
              <a:buFont typeface="Arial" panose="020B0604020202020204" pitchFamily="34" charset="0"/>
              <a:buChar char="•"/>
            </a:pPr>
            <a:r>
              <a:rPr lang="en-US" sz="2400" b="0" i="0" dirty="0">
                <a:effectLst/>
              </a:rPr>
              <a:t>Onset of arrhythmias (atrial fibrillation, ventricular tachycardia with implantable cardioverter-defibrillator [ICD] shocks)</a:t>
            </a:r>
          </a:p>
          <a:p>
            <a:pPr>
              <a:buFont typeface="Arial" panose="020B0604020202020204" pitchFamily="34" charset="0"/>
              <a:buChar char="•"/>
            </a:pPr>
            <a:r>
              <a:rPr lang="en-US" sz="2400" b="0" i="0" dirty="0">
                <a:effectLst/>
              </a:rPr>
              <a:t>Escalating doses of diuretics (e.g., &gt;160 mg/d furosemide) or persistent edema despite escalating diuretic doses</a:t>
            </a:r>
          </a:p>
          <a:p>
            <a:pPr>
              <a:buFont typeface="Arial" panose="020B0604020202020204" pitchFamily="34" charset="0"/>
              <a:buChar char="•"/>
            </a:pPr>
            <a:r>
              <a:rPr lang="en-US" sz="2400" b="0" i="0" dirty="0">
                <a:effectLst/>
              </a:rPr>
              <a:t>Need for intravenous inotropes</a:t>
            </a:r>
          </a:p>
          <a:p>
            <a:endParaRPr lang="en-US" sz="1700" dirty="0"/>
          </a:p>
        </p:txBody>
      </p:sp>
    </p:spTree>
    <p:extLst>
      <p:ext uri="{BB962C8B-B14F-4D97-AF65-F5344CB8AC3E}">
        <p14:creationId xmlns:p14="http://schemas.microsoft.com/office/powerpoint/2010/main" val="3750164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408AC79B-4CDF-AE3D-0CDC-80F22A5FBE4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en-US" sz="3200" kern="1200" dirty="0">
                <a:latin typeface="+mj-lt"/>
                <a:ea typeface="+mj-ea"/>
                <a:cs typeface="+mj-cs"/>
              </a:rPr>
              <a:t>Heart Failure: Revised guidelines 2022</a:t>
            </a:r>
            <a:endParaRPr lang="en-US" altLang="en-US" sz="3200" kern="1200" dirty="0">
              <a:ln>
                <a:noFill/>
              </a:ln>
              <a:latin typeface="+mj-lt"/>
              <a:ea typeface="+mj-ea"/>
              <a:cs typeface="+mj-cs"/>
            </a:endParaRPr>
          </a:p>
        </p:txBody>
      </p:sp>
      <p:pic>
        <p:nvPicPr>
          <p:cNvPr id="3" name="Content Placeholder 2">
            <a:extLst>
              <a:ext uri="{FF2B5EF4-FFF2-40B4-BE49-F238E27FC236}">
                <a16:creationId xmlns:a16="http://schemas.microsoft.com/office/drawing/2014/main" id="{82F67D25-ACEF-CEBE-54A4-86A4833023A6}"/>
              </a:ext>
            </a:extLst>
          </p:cNvPr>
          <p:cNvPicPr>
            <a:picLocks noGrp="1" noChangeAspect="1"/>
          </p:cNvPicPr>
          <p:nvPr>
            <p:ph idx="1"/>
          </p:nvPr>
        </p:nvPicPr>
        <p:blipFill>
          <a:blip r:embed="rId3"/>
          <a:stretch>
            <a:fillRect/>
          </a:stretch>
        </p:blipFill>
        <p:spPr>
          <a:xfrm>
            <a:off x="1565899" y="1675227"/>
            <a:ext cx="9060202" cy="4394199"/>
          </a:xfrm>
          <a:prstGeom prst="rect">
            <a:avLst/>
          </a:prstGeom>
        </p:spPr>
      </p:pic>
    </p:spTree>
    <p:extLst>
      <p:ext uri="{BB962C8B-B14F-4D97-AF65-F5344CB8AC3E}">
        <p14:creationId xmlns:p14="http://schemas.microsoft.com/office/powerpoint/2010/main" val="83638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2286000" y="271463"/>
            <a:ext cx="9144000" cy="762000"/>
          </a:xfrm>
        </p:spPr>
        <p:txBody>
          <a:bodyPr anchor="t"/>
          <a:lstStyle/>
          <a:p>
            <a:r>
              <a:rPr lang="en-US" altLang="en-US" sz="2400">
                <a:latin typeface="GrHelvetica"/>
                <a:ea typeface="GrHelvetica"/>
                <a:cs typeface="GrHelvetica"/>
              </a:rPr>
              <a:t>CLINICAL EFFECTS OF CV CHANGES</a:t>
            </a:r>
            <a:endParaRPr lang="en-US" altLang="en-US" sz="2400">
              <a:solidFill>
                <a:srgbClr val="00B0F0"/>
              </a:solidFill>
              <a:latin typeface="GrHelvetica"/>
              <a:ea typeface="GrHelvetica"/>
              <a:cs typeface="GrHelvetica"/>
            </a:endParaRPr>
          </a:p>
        </p:txBody>
      </p:sp>
      <p:sp>
        <p:nvSpPr>
          <p:cNvPr id="15362" name="Rectangle 3"/>
          <p:cNvSpPr>
            <a:spLocks noGrp="1" noChangeArrowheads="1"/>
          </p:cNvSpPr>
          <p:nvPr>
            <p:ph type="body" idx="1"/>
          </p:nvPr>
        </p:nvSpPr>
        <p:spPr>
          <a:xfrm>
            <a:off x="1905000" y="1470025"/>
            <a:ext cx="8305800" cy="5410200"/>
          </a:xfrm>
        </p:spPr>
        <p:txBody>
          <a:bodyPr/>
          <a:lstStyle/>
          <a:p>
            <a:pPr>
              <a:lnSpc>
                <a:spcPct val="90000"/>
              </a:lnSpc>
              <a:spcAft>
                <a:spcPct val="40000"/>
              </a:spcAft>
              <a:buFontTx/>
              <a:buChar char="•"/>
            </a:pPr>
            <a:r>
              <a:rPr lang="en-US" altLang="en-US" sz="2800">
                <a:solidFill>
                  <a:srgbClr val="C00000"/>
                </a:solidFill>
                <a:ea typeface="ＭＳ Ｐゴシック" panose="020B0600070205080204" pitchFamily="34" charset="-128"/>
              </a:rPr>
              <a:t>In healthy older adults, age-related changes have modest clinically relevant effects </a:t>
            </a:r>
            <a:r>
              <a:rPr lang="en-US" altLang="en-US" sz="2800">
                <a:ea typeface="ＭＳ Ｐゴシック" panose="020B0600070205080204" pitchFamily="34" charset="-128"/>
              </a:rPr>
              <a:t>on cardiac hemodynamics and performance at rest</a:t>
            </a:r>
            <a:endParaRPr lang="en-US" altLang="en-US" sz="2600">
              <a:ea typeface="ＭＳ Ｐゴシック" panose="020B0600070205080204" pitchFamily="34" charset="-128"/>
            </a:endParaRPr>
          </a:p>
          <a:p>
            <a:pPr lvl="1">
              <a:lnSpc>
                <a:spcPct val="90000"/>
              </a:lnSpc>
              <a:spcAft>
                <a:spcPct val="40000"/>
              </a:spcAft>
              <a:buFont typeface="Wingdings" panose="05000000000000000000" pitchFamily="2" charset="2"/>
              <a:buChar char="Ø"/>
            </a:pPr>
            <a:r>
              <a:rPr lang="en-US" altLang="en-US" sz="2400">
                <a:ea typeface="ＭＳ Ｐゴシック" panose="020B0600070205080204" pitchFamily="34" charset="-128"/>
              </a:rPr>
              <a:t>Resting heart rate, ejection fraction, stroke volume, and cardiac output are well preserved even at very advanced age</a:t>
            </a:r>
            <a:r>
              <a:rPr lang="en-US" altLang="en-US" sz="2100">
                <a:ea typeface="ＭＳ Ｐゴシック" panose="020B0600070205080204" pitchFamily="34" charset="-128"/>
              </a:rPr>
              <a:t> </a:t>
            </a:r>
          </a:p>
          <a:p>
            <a:pPr>
              <a:lnSpc>
                <a:spcPct val="90000"/>
              </a:lnSpc>
              <a:spcAft>
                <a:spcPct val="40000"/>
              </a:spcAft>
              <a:buFontTx/>
              <a:buChar char="•"/>
            </a:pPr>
            <a:r>
              <a:rPr lang="en-US" altLang="en-US" sz="2800">
                <a:solidFill>
                  <a:srgbClr val="C00000"/>
                </a:solidFill>
                <a:ea typeface="ＭＳ Ｐゴシック" panose="020B0600070205080204" pitchFamily="34" charset="-128"/>
              </a:rPr>
              <a:t>Ability to respond to increased demands associated with exercise or illness (either cardiac or noncardiac) declines progressively with advancing age</a:t>
            </a:r>
          </a:p>
          <a:p>
            <a:pPr lvl="1">
              <a:lnSpc>
                <a:spcPct val="90000"/>
              </a:lnSpc>
              <a:spcAft>
                <a:spcPct val="40000"/>
              </a:spcAft>
              <a:buFont typeface="Wingdings" panose="05000000000000000000" pitchFamily="2" charset="2"/>
              <a:buChar char="Ø"/>
            </a:pPr>
            <a:r>
              <a:rPr lang="en-US" altLang="en-US" sz="2400">
                <a:ea typeface="ＭＳ Ｐゴシック" panose="020B0600070205080204" pitchFamily="34" charset="-128"/>
              </a:rPr>
              <a:t>Peak aerobic capacity declines inexorably with age</a:t>
            </a:r>
            <a:r>
              <a:rPr lang="en-US" altLang="en-US" sz="2200">
                <a:ea typeface="ＭＳ Ｐゴシック" panose="020B0600070205080204" pitchFamily="34" charset="-128"/>
              </a:rPr>
              <a:t> </a:t>
            </a:r>
          </a:p>
        </p:txBody>
      </p:sp>
    </p:spTree>
    <p:extLst>
      <p:ext uri="{BB962C8B-B14F-4D97-AF65-F5344CB8AC3E}">
        <p14:creationId xmlns:p14="http://schemas.microsoft.com/office/powerpoint/2010/main" val="1519872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9673-F324-1C93-BFAB-CE504108D8DE}"/>
              </a:ext>
            </a:extLst>
          </p:cNvPr>
          <p:cNvSpPr>
            <a:spLocks noGrp="1"/>
          </p:cNvSpPr>
          <p:nvPr>
            <p:ph type="title"/>
          </p:nvPr>
        </p:nvSpPr>
        <p:spPr>
          <a:xfrm>
            <a:off x="589560" y="856180"/>
            <a:ext cx="5279408" cy="1128068"/>
          </a:xfrm>
        </p:spPr>
        <p:txBody>
          <a:bodyPr anchor="ctr">
            <a:normAutofit fontScale="90000"/>
          </a:bodyPr>
          <a:lstStyle/>
          <a:p>
            <a:r>
              <a:rPr lang="en-US" sz="3700" b="1" i="0">
                <a:effectLst/>
                <a:latin typeface="var(--alt-font)"/>
              </a:rPr>
              <a:t>Biomarkers in HF</a:t>
            </a:r>
            <a:br>
              <a:rPr lang="en-US" sz="3700" b="1" i="0">
                <a:effectLst/>
                <a:latin typeface="var(--alt-font)"/>
              </a:rPr>
            </a:br>
            <a:endParaRPr lang="en-US" sz="3700"/>
          </a:p>
        </p:txBody>
      </p:sp>
      <p:sp>
        <p:nvSpPr>
          <p:cNvPr id="3" name="Content Placeholder 2">
            <a:extLst>
              <a:ext uri="{FF2B5EF4-FFF2-40B4-BE49-F238E27FC236}">
                <a16:creationId xmlns:a16="http://schemas.microsoft.com/office/drawing/2014/main" id="{22CDBC7D-821C-0B23-6BA6-97B0420EDFAF}"/>
              </a:ext>
            </a:extLst>
          </p:cNvPr>
          <p:cNvSpPr>
            <a:spLocks noGrp="1"/>
          </p:cNvSpPr>
          <p:nvPr>
            <p:ph idx="1"/>
          </p:nvPr>
        </p:nvSpPr>
        <p:spPr>
          <a:xfrm>
            <a:off x="590719" y="2330505"/>
            <a:ext cx="5278066" cy="3979585"/>
          </a:xfrm>
        </p:spPr>
        <p:txBody>
          <a:bodyPr anchor="ctr">
            <a:normAutofit/>
          </a:bodyPr>
          <a:lstStyle/>
          <a:p>
            <a:r>
              <a:rPr lang="en-US" sz="1800" dirty="0"/>
              <a:t>Early diagnosis of HF is challenging</a:t>
            </a:r>
          </a:p>
          <a:p>
            <a:pPr lvl="1"/>
            <a:r>
              <a:rPr lang="en-US" sz="1800" dirty="0"/>
              <a:t>Nonspecific clinical presentation of HF</a:t>
            </a:r>
          </a:p>
          <a:p>
            <a:r>
              <a:rPr lang="en-US" sz="1800" dirty="0"/>
              <a:t>Use of biomarker: BNP, NT pro-BNP: essential in patient’s evaluation and diagnostic process. </a:t>
            </a:r>
          </a:p>
          <a:p>
            <a:r>
              <a:rPr lang="en-US" sz="1800" dirty="0"/>
              <a:t>Note:  patients with </a:t>
            </a:r>
            <a:r>
              <a:rPr lang="en-US" sz="1800" dirty="0" err="1"/>
              <a:t>HFpEF</a:t>
            </a:r>
            <a:r>
              <a:rPr lang="en-US" sz="1800" dirty="0"/>
              <a:t> (more than 50%) , </a:t>
            </a:r>
          </a:p>
          <a:p>
            <a:r>
              <a:rPr lang="en-US" sz="1800" dirty="0"/>
              <a:t>AA and high BMI may have low BNP baseline </a:t>
            </a:r>
          </a:p>
          <a:p>
            <a:r>
              <a:rPr lang="en-US" sz="1800" b="0" i="0" dirty="0">
                <a:effectLst/>
              </a:rPr>
              <a:t>cardiac troponin is not specific for establishing a diagnosis of HF.</a:t>
            </a:r>
          </a:p>
          <a:p>
            <a:pPr lvl="1"/>
            <a:r>
              <a:rPr lang="en-US" sz="1800" b="0" i="0" dirty="0">
                <a:effectLst/>
              </a:rPr>
              <a:t> Elevated high-sensitivity cardiac troponin (</a:t>
            </a:r>
            <a:r>
              <a:rPr lang="en-US" sz="1800" b="0" i="0" dirty="0" err="1">
                <a:effectLst/>
              </a:rPr>
              <a:t>hs-cTn</a:t>
            </a:r>
            <a:r>
              <a:rPr lang="en-US" sz="1800" b="0" i="0" dirty="0">
                <a:effectLst/>
              </a:rPr>
              <a:t>) is associated with worse clinical outcomes. </a:t>
            </a:r>
            <a:endParaRPr lang="en-US" sz="1800" dirty="0"/>
          </a:p>
          <a:p>
            <a:pPr marL="0" indent="0">
              <a:buNone/>
            </a:pPr>
            <a:endParaRPr lang="en-US" sz="2000" dirty="0"/>
          </a:p>
        </p:txBody>
      </p:sp>
      <p:pic>
        <p:nvPicPr>
          <p:cNvPr id="7" name="Picture 6">
            <a:extLst>
              <a:ext uri="{FF2B5EF4-FFF2-40B4-BE49-F238E27FC236}">
                <a16:creationId xmlns:a16="http://schemas.microsoft.com/office/drawing/2014/main" id="{8AFB1DC1-7C25-1AC1-EADF-B59A909808EF}"/>
              </a:ext>
            </a:extLst>
          </p:cNvPr>
          <p:cNvPicPr>
            <a:picLocks noChangeAspect="1"/>
          </p:cNvPicPr>
          <p:nvPr/>
        </p:nvPicPr>
        <p:blipFill>
          <a:blip r:embed="rId3"/>
          <a:stretch>
            <a:fillRect/>
          </a:stretch>
        </p:blipFill>
        <p:spPr>
          <a:xfrm>
            <a:off x="7083423" y="1236623"/>
            <a:ext cx="4397433" cy="1209294"/>
          </a:xfrm>
          <a:prstGeom prst="rect">
            <a:avLst/>
          </a:prstGeom>
        </p:spPr>
      </p:pic>
      <p:pic>
        <p:nvPicPr>
          <p:cNvPr id="5" name="Picture 4">
            <a:extLst>
              <a:ext uri="{FF2B5EF4-FFF2-40B4-BE49-F238E27FC236}">
                <a16:creationId xmlns:a16="http://schemas.microsoft.com/office/drawing/2014/main" id="{38F75820-6E7E-E61A-E9F3-D1F592B63A58}"/>
              </a:ext>
            </a:extLst>
          </p:cNvPr>
          <p:cNvPicPr>
            <a:picLocks noChangeAspect="1"/>
          </p:cNvPicPr>
          <p:nvPr/>
        </p:nvPicPr>
        <p:blipFill>
          <a:blip r:embed="rId4"/>
          <a:stretch>
            <a:fillRect/>
          </a:stretch>
        </p:blipFill>
        <p:spPr>
          <a:xfrm>
            <a:off x="7083423" y="4011236"/>
            <a:ext cx="4395569" cy="1912072"/>
          </a:xfrm>
          <a:prstGeom prst="rect">
            <a:avLst/>
          </a:prstGeom>
        </p:spPr>
      </p:pic>
    </p:spTree>
    <p:extLst>
      <p:ext uri="{BB962C8B-B14F-4D97-AF65-F5344CB8AC3E}">
        <p14:creationId xmlns:p14="http://schemas.microsoft.com/office/powerpoint/2010/main" val="2408255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0"/>
            <a:ext cx="10018713" cy="1752599"/>
          </a:xfrm>
        </p:spPr>
        <p:txBody>
          <a:bodyPr>
            <a:normAutofit/>
          </a:bodyPr>
          <a:lstStyle/>
          <a:p>
            <a:r>
              <a:rPr lang="en-US" sz="2400" dirty="0"/>
              <a:t>American College of Cardiology and American Heart Association revised guidelines for the diagnosis of Health failure </a:t>
            </a:r>
          </a:p>
        </p:txBody>
      </p:sp>
      <p:pic>
        <p:nvPicPr>
          <p:cNvPr id="4" name="Content Placeholder 3"/>
          <p:cNvPicPr>
            <a:picLocks noGrp="1" noChangeAspect="1"/>
          </p:cNvPicPr>
          <p:nvPr>
            <p:ph idx="1"/>
          </p:nvPr>
        </p:nvPicPr>
        <p:blipFill>
          <a:blip r:embed="rId3"/>
          <a:stretch>
            <a:fillRect/>
          </a:stretch>
        </p:blipFill>
        <p:spPr>
          <a:xfrm>
            <a:off x="2083981" y="1512549"/>
            <a:ext cx="8952613" cy="5055829"/>
          </a:xfrm>
          <a:prstGeom prst="rect">
            <a:avLst/>
          </a:prstGeom>
        </p:spPr>
      </p:pic>
    </p:spTree>
    <p:extLst>
      <p:ext uri="{BB962C8B-B14F-4D97-AF65-F5344CB8AC3E}">
        <p14:creationId xmlns:p14="http://schemas.microsoft.com/office/powerpoint/2010/main" val="3313234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130629"/>
            <a:ext cx="10018713" cy="767442"/>
          </a:xfrm>
        </p:spPr>
        <p:txBody>
          <a:bodyPr>
            <a:normAutofit fontScale="90000"/>
          </a:bodyPr>
          <a:lstStyle/>
          <a:p>
            <a:r>
              <a:rPr lang="en-US" dirty="0"/>
              <a:t>Classification of heart </a:t>
            </a:r>
            <a:r>
              <a:rPr lang="en-US" dirty="0" err="1"/>
              <a:t>failure:ACC</a:t>
            </a:r>
            <a:r>
              <a:rPr lang="en-US" dirty="0"/>
              <a:t>/AHA objective  stages vs NYHA functional capacity  class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4621" y="1080247"/>
            <a:ext cx="7086600" cy="5660187"/>
          </a:xfrm>
        </p:spPr>
      </p:pic>
    </p:spTree>
    <p:extLst>
      <p:ext uri="{BB962C8B-B14F-4D97-AF65-F5344CB8AC3E}">
        <p14:creationId xmlns:p14="http://schemas.microsoft.com/office/powerpoint/2010/main" val="4060533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B3280-D76A-BE3B-8711-E7E9B32C6A5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latin typeface="+mj-lt"/>
                <a:ea typeface="+mj-ea"/>
                <a:cs typeface="+mj-cs"/>
              </a:rPr>
              <a:t>New classification of Heart failure stages </a:t>
            </a:r>
          </a:p>
        </p:txBody>
      </p:sp>
      <p:pic>
        <p:nvPicPr>
          <p:cNvPr id="5" name="Content Placeholder 4" descr="Diagram&#10;&#10;Description automatically generated">
            <a:extLst>
              <a:ext uri="{FF2B5EF4-FFF2-40B4-BE49-F238E27FC236}">
                <a16:creationId xmlns:a16="http://schemas.microsoft.com/office/drawing/2014/main" id="{566A8E0B-0E5F-3C2A-36B9-252E0F9A4873}"/>
              </a:ext>
            </a:extLst>
          </p:cNvPr>
          <p:cNvPicPr>
            <a:picLocks noGrp="1" noChangeAspect="1"/>
          </p:cNvPicPr>
          <p:nvPr>
            <p:ph idx="1"/>
          </p:nvPr>
        </p:nvPicPr>
        <p:blipFill>
          <a:blip r:embed="rId3"/>
          <a:stretch>
            <a:fillRect/>
          </a:stretch>
        </p:blipFill>
        <p:spPr>
          <a:xfrm>
            <a:off x="1589128" y="1675227"/>
            <a:ext cx="9013744" cy="4394199"/>
          </a:xfrm>
          <a:prstGeom prst="rect">
            <a:avLst/>
          </a:prstGeom>
        </p:spPr>
      </p:pic>
    </p:spTree>
    <p:extLst>
      <p:ext uri="{BB962C8B-B14F-4D97-AF65-F5344CB8AC3E}">
        <p14:creationId xmlns:p14="http://schemas.microsoft.com/office/powerpoint/2010/main" val="4099593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99ED-C9D5-C53B-7A20-6E37D1ED56F3}"/>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200" b="1" i="0" kern="1200" dirty="0">
                <a:effectLst/>
                <a:latin typeface="+mj-lt"/>
                <a:ea typeface="+mj-ea"/>
                <a:cs typeface="+mj-cs"/>
              </a:rPr>
              <a:t>Classification according to left ventricular ejection fraction</a:t>
            </a:r>
            <a:br>
              <a:rPr lang="en-US" sz="2200" b="1" i="0" kern="1200" dirty="0">
                <a:solidFill>
                  <a:schemeClr val="bg1"/>
                </a:solidFill>
                <a:effectLst/>
                <a:latin typeface="+mj-lt"/>
                <a:ea typeface="+mj-ea"/>
                <a:cs typeface="+mj-cs"/>
              </a:rPr>
            </a:br>
            <a:endParaRPr lang="en-US" sz="2200" kern="1200" dirty="0">
              <a:solidFill>
                <a:schemeClr val="bg1"/>
              </a:solidFill>
              <a:latin typeface="+mj-lt"/>
              <a:ea typeface="+mj-ea"/>
              <a:cs typeface="+mj-cs"/>
            </a:endParaRPr>
          </a:p>
        </p:txBody>
      </p:sp>
      <p:pic>
        <p:nvPicPr>
          <p:cNvPr id="5" name="Content Placeholder 4" descr="Graphical user interface&#10;&#10;Description automatically generated">
            <a:extLst>
              <a:ext uri="{FF2B5EF4-FFF2-40B4-BE49-F238E27FC236}">
                <a16:creationId xmlns:a16="http://schemas.microsoft.com/office/drawing/2014/main" id="{EBA0324F-ACDF-933F-F301-D87774C3D9D0}"/>
              </a:ext>
            </a:extLst>
          </p:cNvPr>
          <p:cNvPicPr>
            <a:picLocks noGrp="1" noChangeAspect="1"/>
          </p:cNvPicPr>
          <p:nvPr>
            <p:ph idx="1"/>
          </p:nvPr>
        </p:nvPicPr>
        <p:blipFill>
          <a:blip r:embed="rId3"/>
          <a:stretch>
            <a:fillRect/>
          </a:stretch>
        </p:blipFill>
        <p:spPr>
          <a:xfrm>
            <a:off x="1102591" y="1675227"/>
            <a:ext cx="9986817" cy="4394199"/>
          </a:xfrm>
          <a:prstGeom prst="rect">
            <a:avLst/>
          </a:prstGeom>
        </p:spPr>
      </p:pic>
    </p:spTree>
    <p:extLst>
      <p:ext uri="{BB962C8B-B14F-4D97-AF65-F5344CB8AC3E}">
        <p14:creationId xmlns:p14="http://schemas.microsoft.com/office/powerpoint/2010/main" val="471530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C877-E7CA-8BEC-FC1E-A02EEBD3F6C6}"/>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3000" b="0" i="0" kern="1200" dirty="0">
                <a:effectLst/>
                <a:latin typeface="+mj-lt"/>
                <a:ea typeface="+mj-ea"/>
                <a:cs typeface="+mj-cs"/>
              </a:rPr>
              <a:t>Golden window for referral for consideration of advanced HF therapies</a:t>
            </a:r>
            <a:endParaRPr lang="en-US" sz="3000" kern="1200" dirty="0">
              <a:latin typeface="+mj-lt"/>
              <a:ea typeface="+mj-ea"/>
              <a:cs typeface="+mj-cs"/>
            </a:endParaRPr>
          </a:p>
        </p:txBody>
      </p:sp>
      <p:pic>
        <p:nvPicPr>
          <p:cNvPr id="5" name="Content Placeholder 4" descr="Diagram&#10;&#10;Description automatically generated">
            <a:extLst>
              <a:ext uri="{FF2B5EF4-FFF2-40B4-BE49-F238E27FC236}">
                <a16:creationId xmlns:a16="http://schemas.microsoft.com/office/drawing/2014/main" id="{222DFA38-EFCE-D37A-8E09-2D073048ABA4}"/>
              </a:ext>
            </a:extLst>
          </p:cNvPr>
          <p:cNvPicPr>
            <a:picLocks noGrp="1" noChangeAspect="1"/>
          </p:cNvPicPr>
          <p:nvPr>
            <p:ph idx="1"/>
          </p:nvPr>
        </p:nvPicPr>
        <p:blipFill>
          <a:blip r:embed="rId3"/>
          <a:stretch>
            <a:fillRect/>
          </a:stretch>
        </p:blipFill>
        <p:spPr>
          <a:xfrm>
            <a:off x="2403395" y="1675227"/>
            <a:ext cx="7385210" cy="4394199"/>
          </a:xfrm>
          <a:prstGeom prst="rect">
            <a:avLst/>
          </a:prstGeom>
        </p:spPr>
      </p:pic>
    </p:spTree>
    <p:extLst>
      <p:ext uri="{BB962C8B-B14F-4D97-AF65-F5344CB8AC3E}">
        <p14:creationId xmlns:p14="http://schemas.microsoft.com/office/powerpoint/2010/main" val="1584974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19784-D278-B430-EA9F-A667478D1335}"/>
              </a:ext>
            </a:extLst>
          </p:cNvPr>
          <p:cNvSpPr>
            <a:spLocks noGrp="1"/>
          </p:cNvSpPr>
          <p:nvPr>
            <p:ph type="title"/>
          </p:nvPr>
        </p:nvSpPr>
        <p:spPr>
          <a:xfrm>
            <a:off x="958506" y="800392"/>
            <a:ext cx="10264697" cy="1212102"/>
          </a:xfrm>
        </p:spPr>
        <p:txBody>
          <a:bodyPr>
            <a:normAutofit fontScale="90000"/>
          </a:bodyPr>
          <a:lstStyle/>
          <a:p>
            <a:r>
              <a:rPr lang="en-US" sz="4000" b="1" i="0" dirty="0">
                <a:effectLst/>
              </a:rPr>
              <a:t>HF management approach: Goals</a:t>
            </a:r>
            <a:br>
              <a:rPr lang="en-US" sz="4000" b="1" i="0" dirty="0">
                <a:solidFill>
                  <a:srgbClr val="FFFFFF"/>
                </a:solidFill>
                <a:effectLst/>
              </a:rPr>
            </a:br>
            <a:endParaRPr lang="en-US" sz="4000" dirty="0">
              <a:solidFill>
                <a:srgbClr val="FFFFFF"/>
              </a:solidFill>
            </a:endParaRPr>
          </a:p>
        </p:txBody>
      </p:sp>
      <p:sp>
        <p:nvSpPr>
          <p:cNvPr id="3" name="Content Placeholder 2">
            <a:extLst>
              <a:ext uri="{FF2B5EF4-FFF2-40B4-BE49-F238E27FC236}">
                <a16:creationId xmlns:a16="http://schemas.microsoft.com/office/drawing/2014/main" id="{6AADB203-9570-839D-60FC-D7B9C8817389}"/>
              </a:ext>
            </a:extLst>
          </p:cNvPr>
          <p:cNvSpPr>
            <a:spLocks noGrp="1"/>
          </p:cNvSpPr>
          <p:nvPr>
            <p:ph idx="1"/>
          </p:nvPr>
        </p:nvSpPr>
        <p:spPr>
          <a:xfrm>
            <a:off x="1367624" y="2490436"/>
            <a:ext cx="9708995" cy="3567173"/>
          </a:xfrm>
        </p:spPr>
        <p:txBody>
          <a:bodyPr anchor="ctr">
            <a:normAutofit/>
          </a:bodyPr>
          <a:lstStyle/>
          <a:p>
            <a:r>
              <a:rPr lang="en-US" sz="2400" dirty="0"/>
              <a:t>I</a:t>
            </a:r>
            <a:r>
              <a:rPr lang="en-US" sz="2400" b="0" i="0" dirty="0">
                <a:effectLst/>
              </a:rPr>
              <a:t>mproving survival and reducing morbidity</a:t>
            </a:r>
          </a:p>
          <a:p>
            <a:r>
              <a:rPr lang="en-US" sz="2400" dirty="0"/>
              <a:t>I</a:t>
            </a:r>
            <a:r>
              <a:rPr lang="en-US" sz="2400" b="0" i="0" dirty="0">
                <a:effectLst/>
              </a:rPr>
              <a:t>mproving functional capacity and quality of life (QoL).</a:t>
            </a:r>
            <a:endParaRPr lang="en-US" sz="2400" baseline="30000" dirty="0"/>
          </a:p>
          <a:p>
            <a:r>
              <a:rPr lang="en-US" sz="2400" b="0" i="0" dirty="0">
                <a:effectLst/>
              </a:rPr>
              <a:t> Controlling modifiable Risk factors for HF:</a:t>
            </a:r>
            <a:endParaRPr lang="en-US" sz="2400" dirty="0"/>
          </a:p>
          <a:p>
            <a:r>
              <a:rPr lang="en-US" sz="2400" b="0" i="0" dirty="0">
                <a:effectLst/>
              </a:rPr>
              <a:t>Physical conditioning by exercise training can improve exercise tolerance, health-related QoL, and HF hospitalization rates in patients with HF.</a:t>
            </a:r>
          </a:p>
          <a:p>
            <a:r>
              <a:rPr lang="en-US" sz="2400" b="0" i="0" dirty="0">
                <a:effectLst/>
              </a:rPr>
              <a:t> A shared decision-making approach is recommended</a:t>
            </a:r>
            <a:endParaRPr lang="en-US" sz="2400" dirty="0"/>
          </a:p>
        </p:txBody>
      </p:sp>
    </p:spTree>
    <p:extLst>
      <p:ext uri="{BB962C8B-B14F-4D97-AF65-F5344CB8AC3E}">
        <p14:creationId xmlns:p14="http://schemas.microsoft.com/office/powerpoint/2010/main" val="12653651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423684" y="-67739"/>
            <a:ext cx="6035152" cy="6962985"/>
          </a:xfrm>
          <a:prstGeom prst="rect">
            <a:avLst/>
          </a:prstGeom>
        </p:spPr>
      </p:pic>
    </p:spTree>
    <p:extLst>
      <p:ext uri="{BB962C8B-B14F-4D97-AF65-F5344CB8AC3E}">
        <p14:creationId xmlns:p14="http://schemas.microsoft.com/office/powerpoint/2010/main" val="957366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F24E-F634-A484-174B-8CF2F2118352}"/>
              </a:ext>
            </a:extLst>
          </p:cNvPr>
          <p:cNvSpPr>
            <a:spLocks noGrp="1"/>
          </p:cNvSpPr>
          <p:nvPr>
            <p:ph type="title"/>
          </p:nvPr>
        </p:nvSpPr>
        <p:spPr>
          <a:xfrm>
            <a:off x="1371599" y="294538"/>
            <a:ext cx="9895951" cy="1033669"/>
          </a:xfrm>
        </p:spPr>
        <p:txBody>
          <a:bodyPr>
            <a:normAutofit fontScale="90000"/>
          </a:bodyPr>
          <a:lstStyle/>
          <a:p>
            <a:r>
              <a:rPr lang="en-US" sz="3400" b="1" i="0" dirty="0">
                <a:effectLst/>
                <a:latin typeface="var(--alt-font)"/>
              </a:rPr>
              <a:t>Management of HFrEF</a:t>
            </a:r>
            <a:br>
              <a:rPr lang="en-US" sz="3400" b="1" i="0" dirty="0">
                <a:solidFill>
                  <a:srgbClr val="FFFFFF"/>
                </a:solidFill>
                <a:effectLst/>
                <a:latin typeface="var(--alt-font)"/>
              </a:rPr>
            </a:br>
            <a:endParaRPr lang="en-US" sz="3400" dirty="0">
              <a:solidFill>
                <a:srgbClr val="FFFFFF"/>
              </a:solidFill>
            </a:endParaRPr>
          </a:p>
        </p:txBody>
      </p:sp>
      <p:sp>
        <p:nvSpPr>
          <p:cNvPr id="3" name="Content Placeholder 2">
            <a:extLst>
              <a:ext uri="{FF2B5EF4-FFF2-40B4-BE49-F238E27FC236}">
                <a16:creationId xmlns:a16="http://schemas.microsoft.com/office/drawing/2014/main" id="{36E4F61E-9F0C-6322-F943-5494643328CD}"/>
              </a:ext>
            </a:extLst>
          </p:cNvPr>
          <p:cNvSpPr>
            <a:spLocks noGrp="1"/>
          </p:cNvSpPr>
          <p:nvPr>
            <p:ph idx="1"/>
          </p:nvPr>
        </p:nvSpPr>
        <p:spPr>
          <a:xfrm>
            <a:off x="866633" y="1762449"/>
            <a:ext cx="11075157" cy="5172501"/>
          </a:xfrm>
        </p:spPr>
        <p:txBody>
          <a:bodyPr anchor="ctr">
            <a:normAutofit fontScale="85000" lnSpcReduction="20000"/>
          </a:bodyPr>
          <a:lstStyle/>
          <a:p>
            <a:r>
              <a:rPr lang="en-US" sz="2000" b="0" i="0" dirty="0">
                <a:effectLst/>
              </a:rPr>
              <a:t>targeting the RAAS is a cornerstone of the medical management of HFrEF. </a:t>
            </a:r>
          </a:p>
          <a:p>
            <a:r>
              <a:rPr lang="en-US" sz="2000" b="0" i="0" dirty="0">
                <a:effectLst/>
              </a:rPr>
              <a:t> inhibition of the RAAS with </a:t>
            </a:r>
          </a:p>
          <a:p>
            <a:pPr lvl="1"/>
            <a:r>
              <a:rPr lang="en-US" sz="2000" b="0" i="0" dirty="0">
                <a:effectLst/>
              </a:rPr>
              <a:t>angiotensin receptor-</a:t>
            </a:r>
            <a:r>
              <a:rPr lang="en-US" sz="2000" b="0" i="0" dirty="0" err="1">
                <a:effectLst/>
              </a:rPr>
              <a:t>neprilysin</a:t>
            </a:r>
            <a:r>
              <a:rPr lang="en-US" sz="2000" b="0" i="0" dirty="0">
                <a:effectLst/>
              </a:rPr>
              <a:t> inhibitor (ARNI) </a:t>
            </a:r>
          </a:p>
          <a:p>
            <a:pPr lvl="1"/>
            <a:r>
              <a:rPr lang="en-US" sz="2000" b="0" i="0" dirty="0">
                <a:effectLst/>
              </a:rPr>
              <a:t>Or angiotensin converting enzyme (ACE) inhibitors, </a:t>
            </a:r>
          </a:p>
          <a:p>
            <a:pPr lvl="1"/>
            <a:r>
              <a:rPr lang="en-US" sz="2000" dirty="0"/>
              <a:t>Or </a:t>
            </a:r>
            <a:r>
              <a:rPr lang="en-US" sz="2000" b="0" i="0" dirty="0">
                <a:effectLst/>
              </a:rPr>
              <a:t>angiotensin receptor blockers (ARBs), </a:t>
            </a:r>
          </a:p>
          <a:p>
            <a:pPr lvl="1"/>
            <a:r>
              <a:rPr lang="en-US" sz="2000" b="1" i="0" dirty="0">
                <a:effectLst/>
              </a:rPr>
              <a:t>ARNI is now the preferred RAAS inhibitor for HFrEF. (reimbursed by insurance)</a:t>
            </a:r>
            <a:endParaRPr lang="en-US" sz="2000" b="0" i="0" dirty="0">
              <a:effectLst/>
            </a:endParaRPr>
          </a:p>
          <a:p>
            <a:r>
              <a:rPr lang="en-US" sz="2000" b="0" i="0" dirty="0">
                <a:effectLst/>
              </a:rPr>
              <a:t> mineralocorticoid receptor antagonists (MRA) </a:t>
            </a:r>
          </a:p>
          <a:p>
            <a:r>
              <a:rPr lang="en-US" sz="2000" b="0" i="0" dirty="0">
                <a:effectLst/>
              </a:rPr>
              <a:t>in conjunction with evidence-based β-blockers (carvedilol, bisoprolol, metoprolol succinate).</a:t>
            </a:r>
          </a:p>
          <a:p>
            <a:r>
              <a:rPr lang="en-US" sz="2000" b="0" i="0" dirty="0">
                <a:effectLst/>
              </a:rPr>
              <a:t>SGLT2 inhibitor </a:t>
            </a:r>
          </a:p>
          <a:p>
            <a:r>
              <a:rPr lang="en-US" sz="2000" b="0" i="0" dirty="0">
                <a:effectLst/>
              </a:rPr>
              <a:t>Mechanisms of drug actions: </a:t>
            </a:r>
          </a:p>
          <a:p>
            <a:pPr lvl="1"/>
            <a:r>
              <a:rPr lang="en-US" sz="2000" b="1" i="0" u="sng" dirty="0">
                <a:effectLst/>
              </a:rPr>
              <a:t>ACE, ARB and ARNI</a:t>
            </a:r>
            <a:r>
              <a:rPr lang="en-US" sz="2000" b="0" i="0" dirty="0">
                <a:effectLst/>
              </a:rPr>
              <a:t>: inhibit conversion of angiotensin I to angiotensin II, which prevents vasoconstriction and induces relaxation of the vasculature-&gt; decreasing cardiac workload. </a:t>
            </a:r>
          </a:p>
          <a:p>
            <a:pPr lvl="1"/>
            <a:r>
              <a:rPr lang="en-US" sz="2000" b="1" i="0" u="sng" dirty="0">
                <a:effectLst/>
              </a:rPr>
              <a:t>MRAs</a:t>
            </a:r>
            <a:r>
              <a:rPr lang="en-US" sz="2000" b="0" i="0" dirty="0">
                <a:effectLst/>
              </a:rPr>
              <a:t> slow HF progression, prevent/reverse cardiac remodeling, and prevent the development of arrhythmias by blocking aldosterone,</a:t>
            </a:r>
          </a:p>
          <a:p>
            <a:pPr lvl="1"/>
            <a:r>
              <a:rPr lang="en-US" sz="2000" b="1" i="0" u="sng" dirty="0">
                <a:effectLst/>
              </a:rPr>
              <a:t>β-blockers</a:t>
            </a:r>
            <a:r>
              <a:rPr lang="en-US" sz="2000" b="0" i="0" dirty="0">
                <a:effectLst/>
              </a:rPr>
              <a:t> prevents the ventricular remodeling </a:t>
            </a:r>
          </a:p>
          <a:p>
            <a:pPr lvl="1"/>
            <a:r>
              <a:rPr lang="en-US" sz="2000" dirty="0"/>
              <a:t>SGLT2 inhibitor: (see following slide)</a:t>
            </a:r>
          </a:p>
          <a:p>
            <a:endParaRPr lang="en-US" sz="1400" dirty="0"/>
          </a:p>
        </p:txBody>
      </p:sp>
    </p:spTree>
    <p:extLst>
      <p:ext uri="{BB962C8B-B14F-4D97-AF65-F5344CB8AC3E}">
        <p14:creationId xmlns:p14="http://schemas.microsoft.com/office/powerpoint/2010/main" val="18886873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821" y="1"/>
            <a:ext cx="10707689" cy="845820"/>
          </a:xfrm>
        </p:spPr>
        <p:txBody>
          <a:bodyPr>
            <a:normAutofit/>
          </a:bodyPr>
          <a:lstStyle/>
          <a:p>
            <a:r>
              <a:rPr lang="en-US" sz="2400" dirty="0" err="1"/>
              <a:t>HFrEF</a:t>
            </a:r>
            <a:r>
              <a:rPr lang="en-US" sz="2400" dirty="0"/>
              <a:t>/Systolic Heart failure</a:t>
            </a:r>
            <a:br>
              <a:rPr lang="en-US" sz="2400" dirty="0"/>
            </a:br>
            <a:r>
              <a:rPr lang="en-US" sz="2400" dirty="0"/>
              <a:t>Reduced EF less or equal 40-50 %.</a:t>
            </a:r>
          </a:p>
        </p:txBody>
      </p:sp>
      <p:sp>
        <p:nvSpPr>
          <p:cNvPr id="3" name="Content Placeholder 2"/>
          <p:cNvSpPr>
            <a:spLocks noGrp="1"/>
          </p:cNvSpPr>
          <p:nvPr>
            <p:ph idx="1"/>
          </p:nvPr>
        </p:nvSpPr>
        <p:spPr>
          <a:xfrm>
            <a:off x="1261243" y="808772"/>
            <a:ext cx="11213582" cy="6012179"/>
          </a:xfrm>
        </p:spPr>
        <p:txBody>
          <a:bodyPr>
            <a:noAutofit/>
          </a:bodyPr>
          <a:lstStyle/>
          <a:p>
            <a:r>
              <a:rPr lang="en-US" sz="1200" b="1" u="sng" dirty="0"/>
              <a:t>Chronic treatment </a:t>
            </a:r>
          </a:p>
          <a:p>
            <a:r>
              <a:rPr lang="en-US" sz="1200" u="sng" dirty="0">
                <a:solidFill>
                  <a:srgbClr val="FF0000"/>
                </a:solidFill>
              </a:rPr>
              <a:t>TARGETING THE RASS  first</a:t>
            </a:r>
            <a:r>
              <a:rPr lang="en-US" sz="1200" dirty="0">
                <a:solidFill>
                  <a:srgbClr val="000000"/>
                </a:solidFill>
              </a:rPr>
              <a:t>: IT is the cornerstone of the management of HF</a:t>
            </a:r>
          </a:p>
          <a:p>
            <a:r>
              <a:rPr lang="en-US" sz="1200" dirty="0">
                <a:solidFill>
                  <a:srgbClr val="000000"/>
                </a:solidFill>
              </a:rPr>
              <a:t>ARNI is preferred approach above ace or arb  (use </a:t>
            </a:r>
            <a:r>
              <a:rPr lang="en-US" sz="1200" dirty="0" err="1">
                <a:solidFill>
                  <a:srgbClr val="000000"/>
                </a:solidFill>
              </a:rPr>
              <a:t>ot</a:t>
            </a:r>
            <a:r>
              <a:rPr lang="en-US" sz="1200" dirty="0">
                <a:solidFill>
                  <a:srgbClr val="000000"/>
                </a:solidFill>
              </a:rPr>
              <a:t> be extremely expensive now it is covered by </a:t>
            </a:r>
            <a:r>
              <a:rPr lang="en-US" sz="1200" dirty="0" err="1">
                <a:solidFill>
                  <a:srgbClr val="000000"/>
                </a:solidFill>
              </a:rPr>
              <a:t>medicare</a:t>
            </a:r>
            <a:r>
              <a:rPr lang="en-US" sz="1200" dirty="0">
                <a:solidFill>
                  <a:srgbClr val="000000"/>
                </a:solidFill>
              </a:rPr>
              <a:t>) </a:t>
            </a:r>
          </a:p>
          <a:p>
            <a:pPr lvl="1"/>
            <a:r>
              <a:rPr lang="en-US" sz="1200" b="0" i="0" dirty="0">
                <a:solidFill>
                  <a:srgbClr val="222222"/>
                </a:solidFill>
                <a:effectLst/>
              </a:rPr>
              <a:t> Initial: Sacubitril 49 mg/</a:t>
            </a:r>
            <a:r>
              <a:rPr lang="en-US" sz="1200" b="0" i="0" u="none" strike="noStrike" dirty="0">
                <a:solidFill>
                  <a:srgbClr val="0064A4"/>
                </a:solidFill>
                <a:effectLst/>
                <a:hlinkClick r:id="rId3"/>
              </a:rPr>
              <a:t>valsartan</a:t>
            </a:r>
            <a:r>
              <a:rPr lang="en-US" sz="1200" b="0" i="0" dirty="0">
                <a:solidFill>
                  <a:srgbClr val="222222"/>
                </a:solidFill>
                <a:effectLst/>
              </a:rPr>
              <a:t> 51 mg twice daily. Double the dose as tolerated after approximately 2 weeks to the target maintenance dose</a:t>
            </a:r>
          </a:p>
          <a:p>
            <a:pPr lvl="1"/>
            <a:r>
              <a:rPr lang="en-US" sz="1200" b="0" i="0" dirty="0">
                <a:solidFill>
                  <a:srgbClr val="222222"/>
                </a:solidFill>
                <a:effectLst/>
              </a:rPr>
              <a:t> </a:t>
            </a:r>
            <a:r>
              <a:rPr lang="en-US" sz="1200" b="1" dirty="0"/>
              <a:t>ACE inhibitors (ACEIs) or ARB if can tolerate ACEIs. But never both together or in addition with an ARNI </a:t>
            </a:r>
          </a:p>
          <a:p>
            <a:pPr lvl="2"/>
            <a:r>
              <a:rPr lang="en-US" sz="1200" b="0" i="0" dirty="0">
                <a:solidFill>
                  <a:srgbClr val="222222"/>
                </a:solidFill>
                <a:effectLst/>
              </a:rPr>
              <a:t>Ace inhibitor for instance: </a:t>
            </a:r>
          </a:p>
          <a:p>
            <a:pPr lvl="3"/>
            <a:r>
              <a:rPr lang="en-US" sz="1200" b="0" i="0" dirty="0">
                <a:solidFill>
                  <a:srgbClr val="222222"/>
                </a:solidFill>
                <a:effectLst/>
              </a:rPr>
              <a:t>Enalapril: Initial: 2.5 mg twice daily; as tolerated, may increase dose (</a:t>
            </a:r>
            <a:r>
              <a:rPr lang="en-US" sz="1200" b="0" i="0" dirty="0" err="1">
                <a:solidFill>
                  <a:srgbClr val="222222"/>
                </a:solidFill>
                <a:effectLst/>
              </a:rPr>
              <a:t>eg</a:t>
            </a:r>
            <a:r>
              <a:rPr lang="en-US" sz="1200" b="0" i="0" dirty="0">
                <a:solidFill>
                  <a:srgbClr val="222222"/>
                </a:solidFill>
                <a:effectLst/>
              </a:rPr>
              <a:t>, double) every ≥2 weeks to a target dose of 10 to 20 mg twice </a:t>
            </a:r>
            <a:r>
              <a:rPr lang="en-US" sz="1200" b="0" i="0" dirty="0" err="1">
                <a:solidFill>
                  <a:srgbClr val="222222"/>
                </a:solidFill>
                <a:effectLst/>
              </a:rPr>
              <a:t>daily</a:t>
            </a:r>
            <a:r>
              <a:rPr lang="en-US" sz="1200" dirty="0" err="1"/>
              <a:t>First</a:t>
            </a:r>
            <a:r>
              <a:rPr lang="en-US" sz="1200" dirty="0"/>
              <a:t>-line therapy in individuals with systolic dysfunction. They prevent left ventricular remodeling. The significance of ACEIs and ARBs in those with diastolic heart failure is uncertain.</a:t>
            </a:r>
          </a:p>
          <a:p>
            <a:pPr lvl="2"/>
            <a:r>
              <a:rPr lang="en-US" sz="1200" dirty="0"/>
              <a:t>Use an ARB, such as valsartan (Diovan) 20–40 mg PO BID (max: 320 mg/day), if unable to tolerate an ACEI due to side effect, such as cough.</a:t>
            </a:r>
          </a:p>
          <a:p>
            <a:pPr lvl="1"/>
            <a:r>
              <a:rPr lang="en-US" sz="1200" dirty="0"/>
              <a:t>Monitor for cough (</a:t>
            </a:r>
            <a:r>
              <a:rPr lang="en-US" sz="1200" i="1" dirty="0"/>
              <a:t>excluding ARBs</a:t>
            </a:r>
            <a:r>
              <a:rPr lang="en-US" sz="1200" dirty="0"/>
              <a:t>), renal impairment, angioedema (</a:t>
            </a:r>
            <a:r>
              <a:rPr lang="en-US" sz="1200" i="1" dirty="0"/>
              <a:t>rare with ARBs</a:t>
            </a:r>
            <a:r>
              <a:rPr lang="en-US" sz="1200" dirty="0"/>
              <a:t>), and hyperpotassemia.</a:t>
            </a:r>
          </a:p>
          <a:p>
            <a:r>
              <a:rPr lang="en-US" sz="1200" b="1" dirty="0"/>
              <a:t>Beta blockers </a:t>
            </a:r>
          </a:p>
          <a:p>
            <a:pPr lvl="1"/>
            <a:r>
              <a:rPr lang="en-US" sz="1200" dirty="0"/>
              <a:t>Example: Start carvedilol at 3.125 mg BID (max: 50 mg/day).</a:t>
            </a:r>
          </a:p>
          <a:p>
            <a:pPr lvl="1"/>
            <a:r>
              <a:rPr lang="en-US" sz="1200" dirty="0"/>
              <a:t>Monitor closely for bradycardia, hypotension, and fatigue</a:t>
            </a:r>
          </a:p>
          <a:p>
            <a:r>
              <a:rPr lang="en-US" sz="1200" b="1" u="sng" dirty="0"/>
              <a:t>SGLT2 I: </a:t>
            </a:r>
            <a:r>
              <a:rPr lang="en-US" sz="1200" dirty="0"/>
              <a:t>two approved for HF: </a:t>
            </a:r>
            <a:r>
              <a:rPr lang="en-US" sz="1200" b="1" dirty="0"/>
              <a:t>Dapagliflozin (</a:t>
            </a:r>
            <a:r>
              <a:rPr lang="en-US" sz="1200" b="1" dirty="0" err="1"/>
              <a:t>Farxiga</a:t>
            </a:r>
            <a:r>
              <a:rPr lang="en-US" sz="1200" b="1" dirty="0"/>
              <a:t>) </a:t>
            </a:r>
            <a:r>
              <a:rPr lang="en-US" sz="1200" dirty="0">
                <a:solidFill>
                  <a:srgbClr val="222222"/>
                </a:solidFill>
              </a:rPr>
              <a:t>10 mg once daily  </a:t>
            </a:r>
            <a:r>
              <a:rPr lang="en-US" sz="1200" b="1" dirty="0"/>
              <a:t>or Empagliflozin</a:t>
            </a:r>
            <a:r>
              <a:rPr lang="en-US" sz="1200" dirty="0"/>
              <a:t> (Jardiance)</a:t>
            </a:r>
            <a:r>
              <a:rPr lang="en-US" sz="1200" b="1" dirty="0">
                <a:solidFill>
                  <a:srgbClr val="222222"/>
                </a:solidFill>
              </a:rPr>
              <a:t> Oral:</a:t>
            </a:r>
            <a:r>
              <a:rPr lang="en-US" sz="1200" dirty="0">
                <a:solidFill>
                  <a:srgbClr val="222222"/>
                </a:solidFill>
              </a:rPr>
              <a:t> 10 mg once </a:t>
            </a:r>
            <a:r>
              <a:rPr lang="en-US" sz="1200" dirty="0" err="1">
                <a:solidFill>
                  <a:srgbClr val="222222"/>
                </a:solidFill>
              </a:rPr>
              <a:t>daily</a:t>
            </a:r>
            <a:r>
              <a:rPr lang="en-US" sz="1200" b="1" dirty="0" err="1"/>
              <a:t>Diuretics</a:t>
            </a:r>
            <a:r>
              <a:rPr lang="en-US" sz="1200" b="1" dirty="0"/>
              <a:t> </a:t>
            </a:r>
          </a:p>
          <a:p>
            <a:r>
              <a:rPr lang="en-US" sz="1600" b="1" dirty="0"/>
              <a:t>mineralocorticoid receptor antagonist (e.g., spironolactone [Aldactone]).</a:t>
            </a:r>
          </a:p>
          <a:p>
            <a:pPr lvl="2"/>
            <a:r>
              <a:rPr lang="en-US" sz="1200" dirty="0"/>
              <a:t>Can be added at any time. </a:t>
            </a:r>
          </a:p>
          <a:p>
            <a:pPr lvl="2"/>
            <a:r>
              <a:rPr lang="en-US" sz="1200" dirty="0"/>
              <a:t>Example: Start spironolactone at 12.5–50 mg PO QD.</a:t>
            </a:r>
          </a:p>
          <a:p>
            <a:pPr lvl="2"/>
            <a:r>
              <a:rPr lang="en-US" sz="1200" dirty="0"/>
              <a:t>Monitor renal function and electrolytes closely.</a:t>
            </a:r>
          </a:p>
          <a:p>
            <a:r>
              <a:rPr lang="en-US" sz="1600" b="0" i="0" dirty="0">
                <a:solidFill>
                  <a:srgbClr val="222222"/>
                </a:solidFill>
                <a:effectLst/>
                <a:latin typeface="Helvetica Neue"/>
              </a:rPr>
              <a:t>.</a:t>
            </a:r>
            <a:endParaRPr lang="en-US" sz="1800" dirty="0"/>
          </a:p>
        </p:txBody>
      </p:sp>
    </p:spTree>
    <p:extLst>
      <p:ext uri="{BB962C8B-B14F-4D97-AF65-F5344CB8AC3E}">
        <p14:creationId xmlns:p14="http://schemas.microsoft.com/office/powerpoint/2010/main" val="748779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noChangeArrowheads="1"/>
          </p:cNvSpPr>
          <p:nvPr>
            <p:ph type="title"/>
          </p:nvPr>
        </p:nvSpPr>
        <p:spPr>
          <a:xfrm>
            <a:off x="1484311" y="685800"/>
            <a:ext cx="10018713" cy="724989"/>
          </a:xfrm>
        </p:spPr>
        <p:txBody>
          <a:bodyPr/>
          <a:lstStyle/>
          <a:p>
            <a:pPr eaLnBrk="1" hangingPunct="1"/>
            <a:r>
              <a:rPr lang="en-US" altLang="en-US" dirty="0">
                <a:ea typeface="ＭＳ Ｐゴシック" panose="020B0600070205080204" pitchFamily="34" charset="-128"/>
              </a:rPr>
              <a:t>Hypertension</a:t>
            </a:r>
          </a:p>
        </p:txBody>
      </p:sp>
      <p:sp>
        <p:nvSpPr>
          <p:cNvPr id="84994" name="Content Placeholder 2"/>
          <p:cNvSpPr>
            <a:spLocks noGrp="1"/>
          </p:cNvSpPr>
          <p:nvPr>
            <p:ph idx="1"/>
          </p:nvPr>
        </p:nvSpPr>
        <p:spPr>
          <a:xfrm>
            <a:off x="1484310" y="1410789"/>
            <a:ext cx="10018713" cy="4380411"/>
          </a:xfrm>
        </p:spPr>
        <p:txBody>
          <a:bodyPr>
            <a:normAutofit/>
          </a:bodyPr>
          <a:lstStyle/>
          <a:p>
            <a:pPr eaLnBrk="1" hangingPunct="1"/>
            <a:r>
              <a:rPr lang="en-US" altLang="en-US" dirty="0">
                <a:ea typeface="ＭＳ Ｐゴシック" panose="020B0600070205080204" pitchFamily="34" charset="-128"/>
              </a:rPr>
              <a:t>High prevalence of HTN only a third of elderly patients meets B/P target recommendations. </a:t>
            </a:r>
          </a:p>
          <a:p>
            <a:pPr eaLnBrk="1" hangingPunct="1"/>
            <a:r>
              <a:rPr lang="en-US" altLang="en-US" dirty="0">
                <a:ea typeface="ＭＳ Ｐゴシック" panose="020B0600070205080204" pitchFamily="34" charset="-128"/>
              </a:rPr>
              <a:t>symptoms</a:t>
            </a:r>
          </a:p>
          <a:p>
            <a:pPr lvl="1" eaLnBrk="1" hangingPunct="1"/>
            <a:r>
              <a:rPr lang="en-US" altLang="en-US" dirty="0">
                <a:ea typeface="ＭＳ Ｐゴシック" panose="020B0600070205080204" pitchFamily="34" charset="-128"/>
              </a:rPr>
              <a:t>Often asymptomatic</a:t>
            </a:r>
          </a:p>
          <a:p>
            <a:pPr lvl="1" eaLnBrk="1" hangingPunct="1"/>
            <a:r>
              <a:rPr lang="en-US" altLang="en-US" dirty="0">
                <a:ea typeface="ＭＳ Ｐゴシック" panose="020B0600070205080204" pitchFamily="34" charset="-128"/>
              </a:rPr>
              <a:t>If symptomatic: headache, CP, dyspnea or vision changes</a:t>
            </a:r>
          </a:p>
          <a:p>
            <a:pPr eaLnBrk="1" hangingPunct="1"/>
            <a:r>
              <a:rPr lang="en-US" altLang="en-US" dirty="0">
                <a:ea typeface="ＭＳ Ｐゴシック" panose="020B0600070205080204" pitchFamily="34" charset="-128"/>
              </a:rPr>
              <a:t>Description</a:t>
            </a:r>
          </a:p>
          <a:p>
            <a:pPr lvl="1" eaLnBrk="1" hangingPunct="1"/>
            <a:r>
              <a:rPr lang="en-US" altLang="en-US" dirty="0">
                <a:ea typeface="ＭＳ Ｐゴシック" panose="020B0600070205080204" pitchFamily="34" charset="-128"/>
              </a:rPr>
              <a:t>Classified as essential or secondary</a:t>
            </a:r>
          </a:p>
          <a:p>
            <a:pPr lvl="1" eaLnBrk="1" hangingPunct="1">
              <a:buFont typeface="Wingdings" panose="05000000000000000000" pitchFamily="2" charset="2"/>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445839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8BB48-C016-C324-7B75-13E89E091D5D}"/>
              </a:ext>
            </a:extLst>
          </p:cNvPr>
          <p:cNvSpPr>
            <a:spLocks noGrp="1"/>
          </p:cNvSpPr>
          <p:nvPr>
            <p:ph type="title"/>
          </p:nvPr>
        </p:nvSpPr>
        <p:spPr>
          <a:xfrm>
            <a:off x="1371599" y="294538"/>
            <a:ext cx="9895951" cy="1033669"/>
          </a:xfrm>
        </p:spPr>
        <p:txBody>
          <a:bodyPr>
            <a:normAutofit fontScale="90000"/>
          </a:bodyPr>
          <a:lstStyle/>
          <a:p>
            <a:r>
              <a:rPr lang="en-US" sz="3400" b="1" i="0" dirty="0">
                <a:effectLst/>
                <a:latin typeface="var(--alt-font)"/>
              </a:rPr>
              <a:t>ACE inhibitors, ARBs, and ARNIs</a:t>
            </a:r>
            <a:br>
              <a:rPr lang="en-US" sz="3400" b="1" i="0" dirty="0">
                <a:solidFill>
                  <a:srgbClr val="FFFFFF"/>
                </a:solidFill>
                <a:effectLst/>
                <a:latin typeface="var(--alt-font)"/>
              </a:rPr>
            </a:br>
            <a:endParaRPr lang="en-US" sz="3400" dirty="0">
              <a:solidFill>
                <a:srgbClr val="FFFFFF"/>
              </a:solidFill>
            </a:endParaRPr>
          </a:p>
        </p:txBody>
      </p:sp>
      <p:sp>
        <p:nvSpPr>
          <p:cNvPr id="3" name="Content Placeholder 2">
            <a:extLst>
              <a:ext uri="{FF2B5EF4-FFF2-40B4-BE49-F238E27FC236}">
                <a16:creationId xmlns:a16="http://schemas.microsoft.com/office/drawing/2014/main" id="{090CB5FF-6736-F7A5-1E71-A3789ED5A915}"/>
              </a:ext>
            </a:extLst>
          </p:cNvPr>
          <p:cNvSpPr>
            <a:spLocks noGrp="1"/>
          </p:cNvSpPr>
          <p:nvPr>
            <p:ph idx="1"/>
          </p:nvPr>
        </p:nvSpPr>
        <p:spPr>
          <a:xfrm>
            <a:off x="1543519" y="1587321"/>
            <a:ext cx="9724031" cy="3683358"/>
          </a:xfrm>
        </p:spPr>
        <p:txBody>
          <a:bodyPr anchor="ctr">
            <a:noAutofit/>
          </a:bodyPr>
          <a:lstStyle/>
          <a:p>
            <a:r>
              <a:rPr lang="en-US" b="0" i="0" dirty="0">
                <a:effectLst/>
              </a:rPr>
              <a:t>with HFrEF, treatment with sacubitril-valsartan was superior to enalapril in reducing the risk of death and hospitalization due to HF. </a:t>
            </a:r>
          </a:p>
          <a:p>
            <a:r>
              <a:rPr lang="en-US" b="0" i="0" dirty="0">
                <a:effectLst/>
              </a:rPr>
              <a:t>ACE is superior to ARB. </a:t>
            </a:r>
          </a:p>
          <a:p>
            <a:r>
              <a:rPr lang="en-US" b="0" i="0" dirty="0">
                <a:effectLst/>
              </a:rPr>
              <a:t> In patients with chronic symptomatic HFrEF NYHA class II or III who tolerate an ACE inhibitor or ARB, replacement with an ARNI is recommended to further reduce morbidity and mortality.</a:t>
            </a:r>
            <a:endParaRPr lang="en-US" dirty="0"/>
          </a:p>
          <a:p>
            <a:r>
              <a:rPr lang="en-US" b="0" i="0" dirty="0">
                <a:effectLst/>
              </a:rPr>
              <a:t>An ARNI should not be administered concomitantly or within 36 hours of the last dose of an ACE inhibitor, and it should also not be administered to patients with a history of angioedema.</a:t>
            </a:r>
            <a:endParaRPr lang="en-US" dirty="0"/>
          </a:p>
        </p:txBody>
      </p:sp>
    </p:spTree>
    <p:extLst>
      <p:ext uri="{BB962C8B-B14F-4D97-AF65-F5344CB8AC3E}">
        <p14:creationId xmlns:p14="http://schemas.microsoft.com/office/powerpoint/2010/main" val="1972539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B041-362E-21F3-964B-0915C766E8E2}"/>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b="1" i="0" dirty="0">
                <a:effectLst/>
              </a:rPr>
              <a:t>SGLT2 inhibitors</a:t>
            </a:r>
            <a:endParaRPr lang="en-US" sz="4000" dirty="0"/>
          </a:p>
        </p:txBody>
      </p:sp>
      <p:pic>
        <p:nvPicPr>
          <p:cNvPr id="7" name="Picture 6">
            <a:extLst>
              <a:ext uri="{FF2B5EF4-FFF2-40B4-BE49-F238E27FC236}">
                <a16:creationId xmlns:a16="http://schemas.microsoft.com/office/drawing/2014/main" id="{16264ABB-1963-16B0-8709-43E0D8C4F570}"/>
              </a:ext>
            </a:extLst>
          </p:cNvPr>
          <p:cNvPicPr>
            <a:picLocks noChangeAspect="1"/>
          </p:cNvPicPr>
          <p:nvPr/>
        </p:nvPicPr>
        <p:blipFill>
          <a:blip r:embed="rId3"/>
          <a:stretch>
            <a:fillRect/>
          </a:stretch>
        </p:blipFill>
        <p:spPr>
          <a:xfrm>
            <a:off x="-76428" y="1603915"/>
            <a:ext cx="9719932" cy="4762766"/>
          </a:xfrm>
          <a:prstGeom prst="rect">
            <a:avLst/>
          </a:prstGeom>
        </p:spPr>
      </p:pic>
      <p:pic>
        <p:nvPicPr>
          <p:cNvPr id="5" name="Content Placeholder 4">
            <a:extLst>
              <a:ext uri="{FF2B5EF4-FFF2-40B4-BE49-F238E27FC236}">
                <a16:creationId xmlns:a16="http://schemas.microsoft.com/office/drawing/2014/main" id="{34CAEF08-1C72-611E-4E5E-542533C1E39F}"/>
              </a:ext>
            </a:extLst>
          </p:cNvPr>
          <p:cNvPicPr>
            <a:picLocks noGrp="1" noChangeAspect="1"/>
          </p:cNvPicPr>
          <p:nvPr>
            <p:ph idx="1"/>
          </p:nvPr>
        </p:nvPicPr>
        <p:blipFill>
          <a:blip r:embed="rId4"/>
          <a:stretch>
            <a:fillRect/>
          </a:stretch>
        </p:blipFill>
        <p:spPr>
          <a:xfrm>
            <a:off x="8639505" y="134139"/>
            <a:ext cx="3347851" cy="1749252"/>
          </a:xfrm>
          <a:prstGeom prst="rect">
            <a:avLst/>
          </a:prstGeom>
        </p:spPr>
      </p:pic>
      <p:sp>
        <p:nvSpPr>
          <p:cNvPr id="28" name="TextBox 27">
            <a:extLst>
              <a:ext uri="{FF2B5EF4-FFF2-40B4-BE49-F238E27FC236}">
                <a16:creationId xmlns:a16="http://schemas.microsoft.com/office/drawing/2014/main" id="{FAD7BE97-A75E-C43E-2844-8B130859589A}"/>
              </a:ext>
            </a:extLst>
          </p:cNvPr>
          <p:cNvSpPr txBox="1"/>
          <p:nvPr/>
        </p:nvSpPr>
        <p:spPr>
          <a:xfrm>
            <a:off x="354842" y="6212010"/>
            <a:ext cx="11632514" cy="646331"/>
          </a:xfrm>
          <a:prstGeom prst="rect">
            <a:avLst/>
          </a:prstGeom>
          <a:noFill/>
        </p:spPr>
        <p:txBody>
          <a:bodyPr wrap="square">
            <a:spAutoFit/>
          </a:bodyPr>
          <a:lstStyle/>
          <a:p>
            <a:r>
              <a:rPr lang="en-US" dirty="0"/>
              <a:t>Primary care: Step 1 and 2 only.  Referral might be needed at step one, depending on the provider but definitely at step 4 </a:t>
            </a:r>
          </a:p>
          <a:p>
            <a:r>
              <a:rPr lang="en-US" dirty="0"/>
              <a:t>GDMT: Guideline‐Directed Medical Therapy</a:t>
            </a:r>
          </a:p>
        </p:txBody>
      </p:sp>
      <p:sp>
        <p:nvSpPr>
          <p:cNvPr id="31" name="TextBox 30">
            <a:extLst>
              <a:ext uri="{FF2B5EF4-FFF2-40B4-BE49-F238E27FC236}">
                <a16:creationId xmlns:a16="http://schemas.microsoft.com/office/drawing/2014/main" id="{42E34E05-8D89-FA47-D4B3-B380B636E567}"/>
              </a:ext>
            </a:extLst>
          </p:cNvPr>
          <p:cNvSpPr txBox="1"/>
          <p:nvPr/>
        </p:nvSpPr>
        <p:spPr>
          <a:xfrm>
            <a:off x="9685189" y="2003563"/>
            <a:ext cx="2465126" cy="4247317"/>
          </a:xfrm>
          <a:prstGeom prst="rect">
            <a:avLst/>
          </a:prstGeom>
          <a:noFill/>
        </p:spPr>
        <p:txBody>
          <a:bodyPr wrap="square">
            <a:spAutoFit/>
          </a:bodyPr>
          <a:lstStyle/>
          <a:p>
            <a:r>
              <a:rPr lang="en-US" b="1" dirty="0"/>
              <a:t>Dapagliflozin</a:t>
            </a:r>
            <a:r>
              <a:rPr lang="en-US" dirty="0"/>
              <a:t> is approved for adults with NYHA class II-IV HFrEF, with or without type 2 diabetes mellitus (T2DM), to decrease the risk of hospitalization for HF and cardiovascular death. </a:t>
            </a:r>
            <a:r>
              <a:rPr lang="en-US" b="1" dirty="0"/>
              <a:t>Empagliflozin</a:t>
            </a:r>
            <a:r>
              <a:rPr lang="en-US" dirty="0"/>
              <a:t> was recently approved to reduce the risk of cardiovascular death and HF hospitalization in adults with HF</a:t>
            </a:r>
          </a:p>
        </p:txBody>
      </p:sp>
    </p:spTree>
    <p:extLst>
      <p:ext uri="{BB962C8B-B14F-4D97-AF65-F5344CB8AC3E}">
        <p14:creationId xmlns:p14="http://schemas.microsoft.com/office/powerpoint/2010/main" val="18395346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67238-EECE-8D80-B0F3-2CA173F1475B}"/>
              </a:ext>
            </a:extLst>
          </p:cNvPr>
          <p:cNvSpPr>
            <a:spLocks noGrp="1"/>
          </p:cNvSpPr>
          <p:nvPr>
            <p:ph type="title"/>
          </p:nvPr>
        </p:nvSpPr>
        <p:spPr>
          <a:xfrm>
            <a:off x="838200" y="365125"/>
            <a:ext cx="10515600" cy="1325563"/>
          </a:xfrm>
        </p:spPr>
        <p:txBody>
          <a:bodyPr>
            <a:normAutofit/>
          </a:bodyPr>
          <a:lstStyle/>
          <a:p>
            <a:r>
              <a:rPr lang="en-US" sz="4600" dirty="0"/>
              <a:t>STEP 1: Management of HFrEF</a:t>
            </a:r>
          </a:p>
        </p:txBody>
      </p:sp>
      <p:sp>
        <p:nvSpPr>
          <p:cNvPr id="3" name="Content Placeholder 2">
            <a:extLst>
              <a:ext uri="{FF2B5EF4-FFF2-40B4-BE49-F238E27FC236}">
                <a16:creationId xmlns:a16="http://schemas.microsoft.com/office/drawing/2014/main" id="{D15A8921-7F46-1530-F01B-924D750CE829}"/>
              </a:ext>
            </a:extLst>
          </p:cNvPr>
          <p:cNvSpPr>
            <a:spLocks noGrp="1"/>
          </p:cNvSpPr>
          <p:nvPr>
            <p:ph idx="1"/>
          </p:nvPr>
        </p:nvSpPr>
        <p:spPr>
          <a:xfrm>
            <a:off x="838200" y="2438400"/>
            <a:ext cx="10515600" cy="3738562"/>
          </a:xfrm>
        </p:spPr>
        <p:txBody>
          <a:bodyPr>
            <a:normAutofit/>
          </a:bodyPr>
          <a:lstStyle/>
          <a:p>
            <a:r>
              <a:rPr lang="en-US" sz="2400" b="0" i="0" dirty="0">
                <a:effectLst/>
                <a:latin typeface="Lato" panose="020F0502020204030203" pitchFamily="34" charset="0"/>
              </a:rPr>
              <a:t>medications may be started simultaneously at initial (low) doses recommended for HFrEF</a:t>
            </a:r>
            <a:r>
              <a:rPr lang="en-US" dirty="0">
                <a:latin typeface="Lato" panose="020F0502020204030203" pitchFamily="34" charset="0"/>
              </a:rPr>
              <a:t> even for elderly. </a:t>
            </a:r>
            <a:endParaRPr lang="en-US" sz="2400" b="0" i="0" dirty="0">
              <a:effectLst/>
              <a:latin typeface="Lato" panose="020F0502020204030203" pitchFamily="34" charset="0"/>
            </a:endParaRPr>
          </a:p>
          <a:p>
            <a:r>
              <a:rPr lang="en-US" sz="2400" b="0" i="0" dirty="0">
                <a:effectLst/>
                <a:latin typeface="Lato" panose="020F0502020204030203" pitchFamily="34" charset="0"/>
              </a:rPr>
              <a:t>Or these medications may be started sequentially for </a:t>
            </a:r>
            <a:r>
              <a:rPr lang="en-US" sz="2400" b="0" i="0" dirty="0" err="1">
                <a:effectLst/>
                <a:latin typeface="Lato" panose="020F0502020204030203" pitchFamily="34" charset="0"/>
              </a:rPr>
              <a:t>frailed</a:t>
            </a:r>
            <a:r>
              <a:rPr lang="en-US" sz="2400" b="0" i="0" dirty="0">
                <a:effectLst/>
                <a:latin typeface="Lato" panose="020F0502020204030203" pitchFamily="34" charset="0"/>
              </a:rPr>
              <a:t> patient, with sequence guided by clinical or other factors, without need to achieve target dosing before initiating next medication. </a:t>
            </a:r>
          </a:p>
          <a:p>
            <a:pPr lvl="1"/>
            <a:r>
              <a:rPr lang="en-US" dirty="0">
                <a:latin typeface="Lato" panose="020F0502020204030203" pitchFamily="34" charset="0"/>
              </a:rPr>
              <a:t>Might be preferred for the elderly. Start with ARNI low dose, then add Beta blocker ASAP, MRA, then SGLT2 inhibitors. Titrate up as tolerated and depending on the clinical presentations and comorbidities. </a:t>
            </a:r>
            <a:endParaRPr lang="en-US" b="0" i="0" dirty="0">
              <a:effectLst/>
              <a:latin typeface="Lato" panose="020F0502020204030203" pitchFamily="34" charset="0"/>
            </a:endParaRPr>
          </a:p>
          <a:p>
            <a:r>
              <a:rPr lang="en-US" sz="2400" b="0" i="0" dirty="0">
                <a:effectLst/>
                <a:latin typeface="Lato" panose="020F0502020204030203" pitchFamily="34" charset="0"/>
              </a:rPr>
              <a:t>Medication doses should be increased to target as tolerated. </a:t>
            </a:r>
          </a:p>
          <a:p>
            <a:pPr marL="0" indent="0">
              <a:buNone/>
            </a:pPr>
            <a:endParaRPr lang="en-US" sz="2400" dirty="0"/>
          </a:p>
        </p:txBody>
      </p:sp>
    </p:spTree>
    <p:extLst>
      <p:ext uri="{BB962C8B-B14F-4D97-AF65-F5344CB8AC3E}">
        <p14:creationId xmlns:p14="http://schemas.microsoft.com/office/powerpoint/2010/main" val="15961863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53F8-E1F3-7C14-87A7-C85BEBB4EF1C}"/>
              </a:ext>
            </a:extLst>
          </p:cNvPr>
          <p:cNvSpPr>
            <a:spLocks noGrp="1"/>
          </p:cNvSpPr>
          <p:nvPr>
            <p:ph type="title"/>
          </p:nvPr>
        </p:nvSpPr>
        <p:spPr>
          <a:xfrm>
            <a:off x="838200" y="365125"/>
            <a:ext cx="10515600" cy="1325563"/>
          </a:xfrm>
        </p:spPr>
        <p:txBody>
          <a:bodyPr>
            <a:normAutofit fontScale="90000"/>
          </a:bodyPr>
          <a:lstStyle/>
          <a:p>
            <a:r>
              <a:rPr lang="en-US" sz="4300" dirty="0"/>
              <a:t>Other new treatment for management of HFrEF</a:t>
            </a:r>
          </a:p>
        </p:txBody>
      </p:sp>
      <p:sp>
        <p:nvSpPr>
          <p:cNvPr id="3" name="Content Placeholder 2">
            <a:extLst>
              <a:ext uri="{FF2B5EF4-FFF2-40B4-BE49-F238E27FC236}">
                <a16:creationId xmlns:a16="http://schemas.microsoft.com/office/drawing/2014/main" id="{70DB57E5-62D1-7BC4-90E2-C9D063167AB4}"/>
              </a:ext>
            </a:extLst>
          </p:cNvPr>
          <p:cNvSpPr>
            <a:spLocks noGrp="1"/>
          </p:cNvSpPr>
          <p:nvPr>
            <p:ph idx="1"/>
          </p:nvPr>
        </p:nvSpPr>
        <p:spPr>
          <a:xfrm>
            <a:off x="838200" y="2438400"/>
            <a:ext cx="10515600" cy="3738562"/>
          </a:xfrm>
        </p:spPr>
        <p:txBody>
          <a:bodyPr>
            <a:normAutofit/>
          </a:bodyPr>
          <a:lstStyle/>
          <a:p>
            <a:endParaRPr lang="en-US" sz="2600" b="0" i="0">
              <a:effectLst/>
              <a:latin typeface="Lato" panose="020F0502020204030203" pitchFamily="34" charset="0"/>
            </a:endParaRPr>
          </a:p>
          <a:p>
            <a:r>
              <a:rPr lang="en-US" sz="2600" b="1" i="0">
                <a:effectLst/>
                <a:latin typeface="Lato" panose="020F0502020204030203" pitchFamily="34" charset="0"/>
              </a:rPr>
              <a:t>Vericiguat</a:t>
            </a:r>
            <a:endParaRPr lang="en-US" sz="2600" b="0" i="0">
              <a:effectLst/>
              <a:latin typeface="Lato" panose="020F0502020204030203" pitchFamily="34" charset="0"/>
            </a:endParaRPr>
          </a:p>
          <a:p>
            <a:r>
              <a:rPr lang="en-US" sz="2600" b="0" i="0">
                <a:effectLst/>
                <a:latin typeface="Lato" panose="020F0502020204030203" pitchFamily="34" charset="0"/>
              </a:rPr>
              <a:t>The 2022 AHA/ACC/HSFA guideline recommends that in selected high-risk patients with HFrEF and recent worsening of HF already on GDMT, an oral sGC stimulator (vericiguat) may be considered to reduce HF hospitalization and cardiovascular death</a:t>
            </a:r>
          </a:p>
          <a:p>
            <a:r>
              <a:rPr lang="en-US" sz="2600">
                <a:latin typeface="Lato" panose="020F0502020204030203" pitchFamily="34" charset="0"/>
              </a:rPr>
              <a:t>This is beyond step 2 management: Cardiologist should be starting this medication</a:t>
            </a:r>
            <a:endParaRPr lang="en-US" sz="2600"/>
          </a:p>
        </p:txBody>
      </p:sp>
    </p:spTree>
    <p:extLst>
      <p:ext uri="{BB962C8B-B14F-4D97-AF65-F5344CB8AC3E}">
        <p14:creationId xmlns:p14="http://schemas.microsoft.com/office/powerpoint/2010/main" val="13977425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C23AE-05FE-E657-8BF7-1C6DD3D9BB81}"/>
              </a:ext>
            </a:extLst>
          </p:cNvPr>
          <p:cNvSpPr>
            <a:spLocks noGrp="1"/>
          </p:cNvSpPr>
          <p:nvPr>
            <p:ph type="title"/>
          </p:nvPr>
        </p:nvSpPr>
        <p:spPr>
          <a:xfrm>
            <a:off x="1371598" y="319314"/>
            <a:ext cx="9477377" cy="1030515"/>
          </a:xfrm>
        </p:spPr>
        <p:txBody>
          <a:bodyPr anchor="ctr">
            <a:normAutofit/>
          </a:bodyPr>
          <a:lstStyle/>
          <a:p>
            <a:r>
              <a:rPr lang="en-US" sz="4000" dirty="0"/>
              <a:t>Management for </a:t>
            </a:r>
            <a:r>
              <a:rPr lang="en-US" sz="4000" dirty="0" err="1"/>
              <a:t>HFmEF</a:t>
            </a:r>
            <a:endParaRPr lang="en-US" sz="4000" dirty="0"/>
          </a:p>
        </p:txBody>
      </p:sp>
      <p:pic>
        <p:nvPicPr>
          <p:cNvPr id="7" name="Picture 6">
            <a:extLst>
              <a:ext uri="{FF2B5EF4-FFF2-40B4-BE49-F238E27FC236}">
                <a16:creationId xmlns:a16="http://schemas.microsoft.com/office/drawing/2014/main" id="{98544782-0201-3EC8-7BFC-6F4A905B878A}"/>
              </a:ext>
            </a:extLst>
          </p:cNvPr>
          <p:cNvPicPr>
            <a:picLocks noChangeAspect="1"/>
          </p:cNvPicPr>
          <p:nvPr/>
        </p:nvPicPr>
        <p:blipFill>
          <a:blip r:embed="rId3"/>
          <a:stretch>
            <a:fillRect/>
          </a:stretch>
        </p:blipFill>
        <p:spPr>
          <a:xfrm>
            <a:off x="1207825" y="2857150"/>
            <a:ext cx="8871872" cy="3748365"/>
          </a:xfrm>
          <a:prstGeom prst="rect">
            <a:avLst/>
          </a:prstGeom>
        </p:spPr>
      </p:pic>
      <p:pic>
        <p:nvPicPr>
          <p:cNvPr id="5" name="Content Placeholder 4">
            <a:extLst>
              <a:ext uri="{FF2B5EF4-FFF2-40B4-BE49-F238E27FC236}">
                <a16:creationId xmlns:a16="http://schemas.microsoft.com/office/drawing/2014/main" id="{EC7AA9ED-1EEC-F633-552C-BB9E71942237}"/>
              </a:ext>
            </a:extLst>
          </p:cNvPr>
          <p:cNvPicPr>
            <a:picLocks noChangeAspect="1"/>
          </p:cNvPicPr>
          <p:nvPr/>
        </p:nvPicPr>
        <p:blipFill>
          <a:blip r:embed="rId4"/>
          <a:stretch>
            <a:fillRect/>
          </a:stretch>
        </p:blipFill>
        <p:spPr>
          <a:xfrm>
            <a:off x="910925" y="1894775"/>
            <a:ext cx="4600354" cy="644048"/>
          </a:xfrm>
          <a:prstGeom prst="rect">
            <a:avLst/>
          </a:prstGeom>
        </p:spPr>
      </p:pic>
    </p:spTree>
    <p:extLst>
      <p:ext uri="{BB962C8B-B14F-4D97-AF65-F5344CB8AC3E}">
        <p14:creationId xmlns:p14="http://schemas.microsoft.com/office/powerpoint/2010/main" val="3865471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dirty="0" err="1"/>
              <a:t>HFpEF</a:t>
            </a:r>
            <a:r>
              <a:rPr lang="en-US" dirty="0"/>
              <a:t>/Diastolic Heart failure</a:t>
            </a:r>
            <a:br>
              <a:rPr lang="en-US" dirty="0"/>
            </a:br>
            <a:r>
              <a:rPr lang="en-US" dirty="0"/>
              <a:t>Preserved EF more than 50%.</a:t>
            </a:r>
          </a:p>
        </p:txBody>
      </p:sp>
      <p:sp>
        <p:nvSpPr>
          <p:cNvPr id="3" name="Content Placeholder 2"/>
          <p:cNvSpPr>
            <a:spLocks noGrp="1"/>
          </p:cNvSpPr>
          <p:nvPr>
            <p:ph idx="1"/>
          </p:nvPr>
        </p:nvSpPr>
        <p:spPr>
          <a:xfrm>
            <a:off x="1484310" y="1573619"/>
            <a:ext cx="10018713" cy="4217581"/>
          </a:xfrm>
        </p:spPr>
        <p:txBody>
          <a:bodyPr>
            <a:normAutofit lnSpcReduction="10000"/>
          </a:bodyPr>
          <a:lstStyle/>
          <a:p>
            <a:r>
              <a:rPr lang="en-US" b="0" i="0" dirty="0">
                <a:solidFill>
                  <a:srgbClr val="000000"/>
                </a:solidFill>
                <a:effectLst/>
                <a:latin typeface="Helvetica Neue"/>
              </a:rPr>
              <a:t>In diastolic HF</a:t>
            </a:r>
            <a:r>
              <a:rPr lang="en-US" dirty="0">
                <a:solidFill>
                  <a:srgbClr val="000000"/>
                </a:solidFill>
                <a:latin typeface="Helvetica Neue"/>
              </a:rPr>
              <a:t>: SGLT2, </a:t>
            </a:r>
            <a:r>
              <a:rPr lang="en-US" b="0" i="0" dirty="0">
                <a:solidFill>
                  <a:srgbClr val="000000"/>
                </a:solidFill>
                <a:effectLst/>
                <a:latin typeface="Helvetica Neue"/>
              </a:rPr>
              <a:t>ACEIs or ARBs (ARBs</a:t>
            </a:r>
            <a:r>
              <a:rPr lang="en-US" dirty="0">
                <a:solidFill>
                  <a:srgbClr val="000000"/>
                </a:solidFill>
                <a:latin typeface="Helvetica Neue"/>
              </a:rPr>
              <a:t> &gt; </a:t>
            </a:r>
            <a:r>
              <a:rPr lang="en-US" b="0" i="0" dirty="0">
                <a:solidFill>
                  <a:srgbClr val="000000"/>
                </a:solidFill>
                <a:effectLst/>
                <a:latin typeface="Helvetica Neue"/>
              </a:rPr>
              <a:t>ACE</a:t>
            </a:r>
            <a:r>
              <a:rPr lang="en-US" dirty="0">
                <a:solidFill>
                  <a:srgbClr val="000000"/>
                </a:solidFill>
                <a:latin typeface="Helvetica Neue"/>
              </a:rPr>
              <a:t>1s)</a:t>
            </a:r>
            <a:r>
              <a:rPr lang="en-US" b="0" i="0" dirty="0">
                <a:solidFill>
                  <a:srgbClr val="000000"/>
                </a:solidFill>
                <a:effectLst/>
                <a:latin typeface="Helvetica Neue"/>
              </a:rPr>
              <a:t> ARNI and MRA(spironolactone) can be used to potentially reduce hospitalizations and mortality</a:t>
            </a:r>
          </a:p>
          <a:p>
            <a:r>
              <a:rPr lang="en-US" dirty="0"/>
              <a:t>Best approach: Continue to be the management of associated symptoms (HTN…)</a:t>
            </a:r>
          </a:p>
          <a:p>
            <a:r>
              <a:rPr lang="en-US" dirty="0"/>
              <a:t>Treatment of </a:t>
            </a:r>
            <a:r>
              <a:rPr lang="en-US" dirty="0" err="1"/>
              <a:t>HFpEF</a:t>
            </a:r>
            <a:r>
              <a:rPr lang="en-US" dirty="0"/>
              <a:t> is largely governed by management of associated conditions and symptoms: hypertension, lung disease, coronary artery disease, atrial fibrillation (AF), obesity, anemia, diabetes mellitus, kidney disease, and sleep disordered breathing</a:t>
            </a:r>
          </a:p>
          <a:p>
            <a:r>
              <a:rPr lang="en-US" dirty="0"/>
              <a:t>Goal: Improved ventricular relaxation, decrease heart rate, maintain sinus rhythm and treat HTN to avoid LV remodeling and exacerbation.</a:t>
            </a:r>
          </a:p>
        </p:txBody>
      </p:sp>
    </p:spTree>
    <p:extLst>
      <p:ext uri="{BB962C8B-B14F-4D97-AF65-F5344CB8AC3E}">
        <p14:creationId xmlns:p14="http://schemas.microsoft.com/office/powerpoint/2010/main" val="24304625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9B8E-45C6-8D69-A7B0-04B6D964FBEA}"/>
              </a:ext>
            </a:extLst>
          </p:cNvPr>
          <p:cNvSpPr>
            <a:spLocks noGrp="1"/>
          </p:cNvSpPr>
          <p:nvPr>
            <p:ph type="title"/>
          </p:nvPr>
        </p:nvSpPr>
        <p:spPr>
          <a:xfrm>
            <a:off x="838200" y="365125"/>
            <a:ext cx="10515600" cy="1325563"/>
          </a:xfrm>
        </p:spPr>
        <p:txBody>
          <a:bodyPr>
            <a:normAutofit fontScale="90000"/>
          </a:bodyPr>
          <a:lstStyle/>
          <a:p>
            <a:r>
              <a:rPr lang="en-US" sz="4300" b="1" i="0" dirty="0">
                <a:effectLst/>
                <a:latin typeface="var(--alt-font)"/>
              </a:rPr>
              <a:t>Management of </a:t>
            </a:r>
            <a:r>
              <a:rPr lang="en-US" sz="4300" b="1" i="0" dirty="0" err="1">
                <a:effectLst/>
                <a:latin typeface="var(--alt-font)"/>
              </a:rPr>
              <a:t>HFpEF</a:t>
            </a:r>
            <a:br>
              <a:rPr lang="en-US" sz="4300" b="1" i="0" dirty="0">
                <a:solidFill>
                  <a:srgbClr val="FFFFFF"/>
                </a:solidFill>
                <a:effectLst/>
                <a:latin typeface="var(--alt-font)"/>
              </a:rPr>
            </a:br>
            <a:endParaRPr lang="en-US" sz="4300" dirty="0">
              <a:solidFill>
                <a:srgbClr val="FFFFFF"/>
              </a:solidFill>
            </a:endParaRPr>
          </a:p>
        </p:txBody>
      </p:sp>
      <p:pic>
        <p:nvPicPr>
          <p:cNvPr id="5" name="Content Placeholder 4">
            <a:extLst>
              <a:ext uri="{FF2B5EF4-FFF2-40B4-BE49-F238E27FC236}">
                <a16:creationId xmlns:a16="http://schemas.microsoft.com/office/drawing/2014/main" id="{25A5747B-CA63-806E-AD5B-DC3202A8F4A4}"/>
              </a:ext>
            </a:extLst>
          </p:cNvPr>
          <p:cNvPicPr>
            <a:picLocks noGrp="1" noChangeAspect="1"/>
          </p:cNvPicPr>
          <p:nvPr>
            <p:ph idx="1"/>
          </p:nvPr>
        </p:nvPicPr>
        <p:blipFill>
          <a:blip r:embed="rId3"/>
          <a:stretch>
            <a:fillRect/>
          </a:stretch>
        </p:blipFill>
        <p:spPr>
          <a:xfrm>
            <a:off x="1205270" y="3057744"/>
            <a:ext cx="8116433" cy="3496163"/>
          </a:xfrm>
        </p:spPr>
      </p:pic>
      <p:pic>
        <p:nvPicPr>
          <p:cNvPr id="7" name="Picture 6">
            <a:extLst>
              <a:ext uri="{FF2B5EF4-FFF2-40B4-BE49-F238E27FC236}">
                <a16:creationId xmlns:a16="http://schemas.microsoft.com/office/drawing/2014/main" id="{1F8C436A-8D46-C6B8-9CEC-5CE66375F352}"/>
              </a:ext>
            </a:extLst>
          </p:cNvPr>
          <p:cNvPicPr>
            <a:picLocks noChangeAspect="1"/>
          </p:cNvPicPr>
          <p:nvPr/>
        </p:nvPicPr>
        <p:blipFill>
          <a:blip r:embed="rId4"/>
          <a:stretch>
            <a:fillRect/>
          </a:stretch>
        </p:blipFill>
        <p:spPr>
          <a:xfrm>
            <a:off x="190601" y="1911350"/>
            <a:ext cx="6706536" cy="1057423"/>
          </a:xfrm>
          <a:prstGeom prst="rect">
            <a:avLst/>
          </a:prstGeom>
        </p:spPr>
      </p:pic>
    </p:spTree>
    <p:extLst>
      <p:ext uri="{BB962C8B-B14F-4D97-AF65-F5344CB8AC3E}">
        <p14:creationId xmlns:p14="http://schemas.microsoft.com/office/powerpoint/2010/main" val="968853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D18C-BA1B-BFFB-A99C-596790B2C759}"/>
              </a:ext>
            </a:extLst>
          </p:cNvPr>
          <p:cNvSpPr>
            <a:spLocks noGrp="1"/>
          </p:cNvSpPr>
          <p:nvPr>
            <p:ph type="title"/>
          </p:nvPr>
        </p:nvSpPr>
        <p:spPr>
          <a:xfrm>
            <a:off x="838200" y="365125"/>
            <a:ext cx="10515600" cy="1325563"/>
          </a:xfrm>
        </p:spPr>
        <p:txBody>
          <a:bodyPr>
            <a:normAutofit fontScale="90000"/>
          </a:bodyPr>
          <a:lstStyle/>
          <a:p>
            <a:r>
              <a:rPr lang="en-US" sz="4300" b="1" i="0" dirty="0">
                <a:effectLst/>
                <a:latin typeface="var(--alt-font)"/>
              </a:rPr>
              <a:t>Summary</a:t>
            </a:r>
            <a:br>
              <a:rPr lang="en-US" sz="4300" b="1" i="0" dirty="0">
                <a:solidFill>
                  <a:srgbClr val="FFFFFF"/>
                </a:solidFill>
                <a:effectLst/>
                <a:latin typeface="var(--alt-font)"/>
              </a:rPr>
            </a:br>
            <a:endParaRPr lang="en-US" sz="4300" dirty="0">
              <a:solidFill>
                <a:srgbClr val="FFFFFF"/>
              </a:solidFill>
            </a:endParaRPr>
          </a:p>
        </p:txBody>
      </p:sp>
      <p:sp>
        <p:nvSpPr>
          <p:cNvPr id="3" name="Content Placeholder 2">
            <a:extLst>
              <a:ext uri="{FF2B5EF4-FFF2-40B4-BE49-F238E27FC236}">
                <a16:creationId xmlns:a16="http://schemas.microsoft.com/office/drawing/2014/main" id="{7CAE7B0E-318F-C7D9-D754-FE2888149F77}"/>
              </a:ext>
            </a:extLst>
          </p:cNvPr>
          <p:cNvSpPr>
            <a:spLocks noGrp="1"/>
          </p:cNvSpPr>
          <p:nvPr>
            <p:ph idx="1"/>
          </p:nvPr>
        </p:nvSpPr>
        <p:spPr>
          <a:xfrm>
            <a:off x="838200" y="2438400"/>
            <a:ext cx="10515600" cy="3738562"/>
          </a:xfrm>
        </p:spPr>
        <p:txBody>
          <a:bodyPr>
            <a:normAutofit lnSpcReduction="10000"/>
          </a:bodyPr>
          <a:lstStyle/>
          <a:p>
            <a:pPr>
              <a:buFont typeface="Arial" panose="020B0604020202020204" pitchFamily="34" charset="0"/>
              <a:buChar char="•"/>
            </a:pPr>
            <a:r>
              <a:rPr lang="en-US" sz="2600" b="0" i="0">
                <a:effectLst/>
              </a:rPr>
              <a:t>medical therapies for the treatment of HFrEF and HFpEF is rapidly evolving</a:t>
            </a:r>
          </a:p>
          <a:p>
            <a:pPr>
              <a:buFont typeface="Arial" panose="020B0604020202020204" pitchFamily="34" charset="0"/>
              <a:buChar char="•"/>
            </a:pPr>
            <a:r>
              <a:rPr lang="en-US" sz="2600" b="0" i="0">
                <a:effectLst/>
              </a:rPr>
              <a:t>The four pillars – ARNI + beta-blocker + MRA + SGLT2 inhibitor – are considered the new “standard of care” for HFrEF</a:t>
            </a:r>
          </a:p>
          <a:p>
            <a:pPr>
              <a:buFont typeface="Arial" panose="020B0604020202020204" pitchFamily="34" charset="0"/>
              <a:buChar char="•"/>
            </a:pPr>
            <a:r>
              <a:rPr lang="en-US" sz="2600" b="0" i="0">
                <a:effectLst/>
              </a:rPr>
              <a:t>ARNIs and SGLT2 inhibitors have benefits in HF across the spectrum of EF, including in those with HFmrEF and select patients with HFpEF</a:t>
            </a:r>
          </a:p>
          <a:p>
            <a:pPr>
              <a:buFont typeface="Arial" panose="020B0604020202020204" pitchFamily="34" charset="0"/>
              <a:buChar char="•"/>
            </a:pPr>
            <a:r>
              <a:rPr lang="en-US" sz="2600" b="0" i="0">
                <a:effectLst/>
              </a:rPr>
              <a:t>Morbidity, mortality, and hospitalizations can be reduced by attention to a multidisciplinary, comprehensive disease management program.</a:t>
            </a:r>
          </a:p>
          <a:p>
            <a:endParaRPr lang="en-US" sz="2600"/>
          </a:p>
        </p:txBody>
      </p:sp>
    </p:spTree>
    <p:extLst>
      <p:ext uri="{BB962C8B-B14F-4D97-AF65-F5344CB8AC3E}">
        <p14:creationId xmlns:p14="http://schemas.microsoft.com/office/powerpoint/2010/main" val="23712388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Coronary Artery disease (Taped)</a:t>
            </a:r>
          </a:p>
        </p:txBody>
      </p:sp>
      <p:sp>
        <p:nvSpPr>
          <p:cNvPr id="3" name="Content Placeholder 2"/>
          <p:cNvSpPr>
            <a:spLocks noGrp="1"/>
          </p:cNvSpPr>
          <p:nvPr>
            <p:ph idx="1"/>
          </p:nvPr>
        </p:nvSpPr>
        <p:spPr/>
        <p:txBody>
          <a:bodyPr>
            <a:normAutofit/>
          </a:bodyPr>
          <a:lstStyle/>
          <a:p>
            <a:r>
              <a:rPr lang="en-US" dirty="0"/>
              <a:t>Prevalence:</a:t>
            </a:r>
          </a:p>
          <a:p>
            <a:pPr lvl="1"/>
            <a:r>
              <a:rPr lang="en-US" dirty="0"/>
              <a:t>6% of American older than 75 years of age and account for 60% CAD-</a:t>
            </a:r>
          </a:p>
          <a:p>
            <a:pPr lvl="1"/>
            <a:r>
              <a:rPr lang="en-US" altLang="en-US" dirty="0">
                <a:ea typeface="ＭＳ Ｐゴシック" panose="020B0600070205080204" pitchFamily="34" charset="-128"/>
              </a:rPr>
              <a:t>Leading cause of death in elderly</a:t>
            </a:r>
          </a:p>
          <a:p>
            <a:r>
              <a:rPr lang="en-US" altLang="en-US" dirty="0">
                <a:ea typeface="ＭＳ Ｐゴシック" panose="020B0600070205080204" pitchFamily="34" charset="-128"/>
              </a:rPr>
              <a:t>Age, gender, ethnicity factors</a:t>
            </a:r>
          </a:p>
          <a:p>
            <a:pPr lvl="1"/>
            <a:r>
              <a:rPr lang="en-US" altLang="en-US" dirty="0">
                <a:ea typeface="ＭＳ Ｐゴシック" panose="020B0600070205080204" pitchFamily="34" charset="-128"/>
              </a:rPr>
              <a:t>Markedly increased prevalence with age</a:t>
            </a:r>
          </a:p>
          <a:p>
            <a:pPr lvl="1"/>
            <a:r>
              <a:rPr lang="en-US" altLang="en-US" dirty="0">
                <a:ea typeface="ＭＳ Ｐゴシック" panose="020B0600070205080204" pitchFamily="34" charset="-128"/>
              </a:rPr>
              <a:t>Greater incidence in men</a:t>
            </a:r>
          </a:p>
          <a:p>
            <a:pPr lvl="1"/>
            <a:endParaRPr lang="en-US" dirty="0"/>
          </a:p>
        </p:txBody>
      </p:sp>
    </p:spTree>
    <p:extLst>
      <p:ext uri="{BB962C8B-B14F-4D97-AF65-F5344CB8AC3E}">
        <p14:creationId xmlns:p14="http://schemas.microsoft.com/office/powerpoint/2010/main" val="14547064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noChangeArrowheads="1"/>
          </p:cNvSpPr>
          <p:nvPr>
            <p:ph type="title"/>
          </p:nvPr>
        </p:nvSpPr>
        <p:spPr>
          <a:xfrm>
            <a:off x="1905000" y="873125"/>
            <a:ext cx="8382000" cy="838200"/>
          </a:xfrm>
        </p:spPr>
        <p:txBody>
          <a:bodyPr/>
          <a:lstStyle/>
          <a:p>
            <a:pPr eaLnBrk="1" hangingPunct="1"/>
            <a:r>
              <a:rPr lang="en-US" altLang="en-US" dirty="0">
                <a:ea typeface="ＭＳ Ｐゴシック" panose="020B0600070205080204" pitchFamily="34" charset="-128"/>
              </a:rPr>
              <a:t>Coronary Artery Disease</a:t>
            </a:r>
          </a:p>
        </p:txBody>
      </p:sp>
      <p:sp>
        <p:nvSpPr>
          <p:cNvPr id="103426" name="Content Placeholder 2"/>
          <p:cNvSpPr>
            <a:spLocks noGrp="1" noChangeArrowheads="1"/>
          </p:cNvSpPr>
          <p:nvPr>
            <p:ph idx="1"/>
          </p:nvPr>
        </p:nvSpPr>
        <p:spPr>
          <a:xfrm>
            <a:off x="1905000" y="1711326"/>
            <a:ext cx="8382000" cy="4113213"/>
          </a:xfrm>
        </p:spPr>
        <p:txBody>
          <a:bodyPr>
            <a:normAutofit/>
          </a:bodyPr>
          <a:lstStyle/>
          <a:p>
            <a:pPr eaLnBrk="1" hangingPunct="1"/>
            <a:r>
              <a:rPr lang="en-US" altLang="en-US" dirty="0">
                <a:ea typeface="ＭＳ Ｐゴシック" panose="020B0600070205080204" pitchFamily="34" charset="-128"/>
              </a:rPr>
              <a:t>Description</a:t>
            </a:r>
          </a:p>
          <a:p>
            <a:pPr lvl="1" eaLnBrk="1" hangingPunct="1"/>
            <a:r>
              <a:rPr lang="en-US" altLang="en-US" dirty="0">
                <a:ea typeface="ＭＳ Ｐゴシック" panose="020B0600070205080204" pitchFamily="34" charset="-128"/>
              </a:rPr>
              <a:t>Imbalance between the supply and demand for blood flow to the myocardium</a:t>
            </a:r>
          </a:p>
          <a:p>
            <a:pPr eaLnBrk="1" hangingPunct="1"/>
            <a:r>
              <a:rPr lang="en-US" altLang="en-US" dirty="0">
                <a:ea typeface="ＭＳ Ｐゴシック" panose="020B0600070205080204" pitchFamily="34" charset="-128"/>
              </a:rPr>
              <a:t>Etiology</a:t>
            </a:r>
          </a:p>
          <a:p>
            <a:pPr lvl="1" eaLnBrk="1" hangingPunct="1"/>
            <a:r>
              <a:rPr lang="en-US" altLang="en-US" dirty="0">
                <a:ea typeface="ＭＳ Ｐゴシック" panose="020B0600070205080204" pitchFamily="34" charset="-128"/>
              </a:rPr>
              <a:t>Most often cause by atherosclerosis</a:t>
            </a:r>
          </a:p>
          <a:p>
            <a:pPr lvl="1" eaLnBrk="1" hangingPunct="1"/>
            <a:r>
              <a:rPr lang="en-US" altLang="en-US" dirty="0">
                <a:ea typeface="ＭＳ Ｐゴシック" panose="020B0600070205080204" pitchFamily="34" charset="-128"/>
              </a:rPr>
              <a:t>Imbalance between myocardial demand and coronary perfusion</a:t>
            </a:r>
          </a:p>
        </p:txBody>
      </p:sp>
    </p:spTree>
    <p:extLst>
      <p:ext uri="{BB962C8B-B14F-4D97-AF65-F5344CB8AC3E}">
        <p14:creationId xmlns:p14="http://schemas.microsoft.com/office/powerpoint/2010/main" val="1433156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03061-BF7E-E540-AC10-8136AD990762}"/>
              </a:ext>
            </a:extLst>
          </p:cNvPr>
          <p:cNvSpPr>
            <a:spLocks noGrp="1"/>
          </p:cNvSpPr>
          <p:nvPr>
            <p:ph type="title"/>
          </p:nvPr>
        </p:nvSpPr>
        <p:spPr>
          <a:xfrm>
            <a:off x="1484311" y="685801"/>
            <a:ext cx="10018713" cy="644236"/>
          </a:xfrm>
        </p:spPr>
        <p:txBody>
          <a:bodyPr>
            <a:normAutofit fontScale="90000"/>
          </a:bodyPr>
          <a:lstStyle/>
          <a:p>
            <a:r>
              <a:rPr lang="en-US" dirty="0"/>
              <a:t>Hypertension </a:t>
            </a:r>
          </a:p>
        </p:txBody>
      </p:sp>
      <p:sp>
        <p:nvSpPr>
          <p:cNvPr id="3" name="Content Placeholder 2">
            <a:extLst>
              <a:ext uri="{FF2B5EF4-FFF2-40B4-BE49-F238E27FC236}">
                <a16:creationId xmlns:a16="http://schemas.microsoft.com/office/drawing/2014/main" id="{B03D7FFE-E132-EB4E-97D3-4E4B203AEE2D}"/>
              </a:ext>
            </a:extLst>
          </p:cNvPr>
          <p:cNvSpPr>
            <a:spLocks noGrp="1"/>
          </p:cNvSpPr>
          <p:nvPr>
            <p:ph idx="1"/>
          </p:nvPr>
        </p:nvSpPr>
        <p:spPr>
          <a:xfrm>
            <a:off x="1484310" y="1596045"/>
            <a:ext cx="10018713" cy="4195156"/>
          </a:xfrm>
        </p:spPr>
        <p:txBody>
          <a:bodyPr>
            <a:normAutofit fontScale="85000" lnSpcReduction="20000"/>
          </a:bodyPr>
          <a:lstStyle/>
          <a:p>
            <a:r>
              <a:rPr lang="en-US" dirty="0"/>
              <a:t>Incidence:</a:t>
            </a:r>
          </a:p>
          <a:p>
            <a:r>
              <a:rPr lang="en-US" dirty="0"/>
              <a:t>Affect 86 millions U.D. Adults 20 years or older</a:t>
            </a:r>
          </a:p>
          <a:p>
            <a:r>
              <a:rPr lang="en-US" dirty="0"/>
              <a:t>Increase with age </a:t>
            </a:r>
          </a:p>
          <a:p>
            <a:r>
              <a:rPr lang="en-US" dirty="0"/>
              <a:t>Half hypertensive patients are not well controlled</a:t>
            </a:r>
          </a:p>
          <a:p>
            <a:r>
              <a:rPr lang="en-US" dirty="0"/>
              <a:t>15%  of hypertensive patients are not even aware they have HTN. </a:t>
            </a:r>
          </a:p>
          <a:p>
            <a:r>
              <a:rPr lang="en-US" dirty="0"/>
              <a:t>Up to 95% are diagnosed with essential hypertension</a:t>
            </a:r>
          </a:p>
          <a:p>
            <a:r>
              <a:rPr lang="en-US" dirty="0"/>
              <a:t>Higher in AA, with higher mortality rate</a:t>
            </a:r>
          </a:p>
          <a:p>
            <a:r>
              <a:rPr lang="en-US" dirty="0"/>
              <a:t>Benefits of HTN control: </a:t>
            </a:r>
          </a:p>
          <a:p>
            <a:pPr lvl="1"/>
            <a:r>
              <a:rPr lang="en-US" dirty="0"/>
              <a:t>Reduction of  10 </a:t>
            </a:r>
            <a:r>
              <a:rPr lang="en-US" dirty="0" err="1"/>
              <a:t>mmhg</a:t>
            </a:r>
            <a:r>
              <a:rPr lang="en-US" dirty="0"/>
              <a:t> systolic and 5 </a:t>
            </a:r>
            <a:r>
              <a:rPr lang="en-US" dirty="0" err="1"/>
              <a:t>mmhg</a:t>
            </a:r>
            <a:r>
              <a:rPr lang="en-US" dirty="0"/>
              <a:t> diastolic at age 65 associated with </a:t>
            </a:r>
          </a:p>
          <a:p>
            <a:pPr lvl="2"/>
            <a:r>
              <a:rPr lang="en-US" dirty="0"/>
              <a:t> Reduction of 25% of MI, 40% stroke, 50% CHF, up to 20% mortality. </a:t>
            </a:r>
          </a:p>
          <a:p>
            <a:r>
              <a:rPr lang="en-US" dirty="0"/>
              <a:t>Current HTN control remains extremely low despite obvious benefits. </a:t>
            </a:r>
          </a:p>
        </p:txBody>
      </p:sp>
    </p:spTree>
    <p:extLst>
      <p:ext uri="{BB962C8B-B14F-4D97-AF65-F5344CB8AC3E}">
        <p14:creationId xmlns:p14="http://schemas.microsoft.com/office/powerpoint/2010/main" val="39184024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CAD Manifestation</a:t>
            </a:r>
          </a:p>
        </p:txBody>
      </p:sp>
      <p:sp>
        <p:nvSpPr>
          <p:cNvPr id="3" name="Content Placeholder 2"/>
          <p:cNvSpPr>
            <a:spLocks noGrp="1"/>
          </p:cNvSpPr>
          <p:nvPr>
            <p:ph idx="1"/>
          </p:nvPr>
        </p:nvSpPr>
        <p:spPr/>
        <p:txBody>
          <a:bodyPr>
            <a:normAutofit fontScale="85000" lnSpcReduction="20000"/>
          </a:bodyPr>
          <a:lstStyle/>
          <a:p>
            <a:r>
              <a:rPr lang="en-US" dirty="0"/>
              <a:t>Early: asymptomatic</a:t>
            </a:r>
          </a:p>
          <a:p>
            <a:endParaRPr lang="en-US" dirty="0"/>
          </a:p>
          <a:p>
            <a:r>
              <a:rPr lang="en-US" dirty="0"/>
              <a:t>Stable angina: Predictable discomfort related to exertion (physical or emotional)</a:t>
            </a:r>
          </a:p>
          <a:p>
            <a:r>
              <a:rPr lang="en-US" dirty="0"/>
              <a:t>Acute Coronary syndrome</a:t>
            </a:r>
          </a:p>
          <a:p>
            <a:pPr lvl="1"/>
            <a:r>
              <a:rPr lang="en-US" dirty="0"/>
              <a:t>Unstable angina: Unpredictable symptomatology, often at night. EKG changes but no enzymes abnormality (Troponin, CPK)</a:t>
            </a:r>
          </a:p>
          <a:p>
            <a:pPr lvl="1"/>
            <a:r>
              <a:rPr lang="en-US" dirty="0"/>
              <a:t>NSTEMI</a:t>
            </a:r>
          </a:p>
          <a:p>
            <a:pPr lvl="1"/>
            <a:r>
              <a:rPr lang="en-US" dirty="0"/>
              <a:t>STEMI </a:t>
            </a:r>
          </a:p>
          <a:p>
            <a:pPr lvl="2"/>
            <a:r>
              <a:rPr lang="en-US" dirty="0"/>
              <a:t>Both NSTEMI and STEMI with EKG changes and enzymes elevations. </a:t>
            </a:r>
          </a:p>
          <a:p>
            <a:pPr lvl="1"/>
            <a:endParaRPr lang="en-US" dirty="0"/>
          </a:p>
        </p:txBody>
      </p:sp>
    </p:spTree>
    <p:extLst>
      <p:ext uri="{BB962C8B-B14F-4D97-AF65-F5344CB8AC3E}">
        <p14:creationId xmlns:p14="http://schemas.microsoft.com/office/powerpoint/2010/main" val="2353498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780393"/>
          </a:xfrm>
        </p:spPr>
        <p:txBody>
          <a:bodyPr/>
          <a:lstStyle/>
          <a:p>
            <a:r>
              <a:rPr lang="en-US" dirty="0"/>
              <a:t>CAD </a:t>
            </a:r>
          </a:p>
        </p:txBody>
      </p:sp>
      <p:sp>
        <p:nvSpPr>
          <p:cNvPr id="3" name="Content Placeholder 2"/>
          <p:cNvSpPr>
            <a:spLocks noGrp="1"/>
          </p:cNvSpPr>
          <p:nvPr>
            <p:ph idx="1"/>
          </p:nvPr>
        </p:nvSpPr>
        <p:spPr>
          <a:xfrm>
            <a:off x="1484310" y="1576553"/>
            <a:ext cx="10018713" cy="4214648"/>
          </a:xfrm>
        </p:spPr>
        <p:txBody>
          <a:bodyPr>
            <a:normAutofit fontScale="85000" lnSpcReduction="10000"/>
          </a:bodyPr>
          <a:lstStyle/>
          <a:p>
            <a:pPr algn="l">
              <a:buFont typeface="Arial" panose="020B0604020202020204" pitchFamily="34" charset="0"/>
              <a:buChar char="•"/>
            </a:pPr>
            <a:r>
              <a:rPr lang="en-US" b="0" i="0" dirty="0">
                <a:solidFill>
                  <a:srgbClr val="000000"/>
                </a:solidFill>
                <a:effectLst/>
                <a:latin typeface="Helvetica Neue"/>
              </a:rPr>
              <a:t>Epidemiology:</a:t>
            </a:r>
          </a:p>
          <a:p>
            <a:pPr lvl="1">
              <a:buFont typeface="Arial" panose="020B0604020202020204" pitchFamily="34" charset="0"/>
              <a:buChar char="•"/>
            </a:pPr>
            <a:r>
              <a:rPr lang="en-US" b="0" i="0" dirty="0">
                <a:solidFill>
                  <a:srgbClr val="000000"/>
                </a:solidFill>
                <a:effectLst/>
                <a:latin typeface="Helvetica Neue"/>
              </a:rPr>
              <a:t>CAD is the leading cause of death for adults both in the United States and worldwide.</a:t>
            </a:r>
          </a:p>
          <a:p>
            <a:pPr lvl="1">
              <a:buFont typeface="Arial" panose="020B0604020202020204" pitchFamily="34" charset="0"/>
              <a:buChar char="•"/>
            </a:pPr>
            <a:r>
              <a:rPr lang="en-US" b="0" i="0" dirty="0">
                <a:solidFill>
                  <a:srgbClr val="000000"/>
                </a:solidFill>
                <a:effectLst/>
                <a:latin typeface="Helvetica Neue"/>
              </a:rPr>
              <a:t>The cost of CAD in the United States was $555 billion in 2016 and is expected to rise to $1.1 trillion by 2035.</a:t>
            </a:r>
          </a:p>
          <a:p>
            <a:pPr lvl="1">
              <a:buFont typeface="Arial" panose="020B0604020202020204" pitchFamily="34" charset="0"/>
              <a:buChar char="•"/>
            </a:pPr>
            <a:r>
              <a:rPr lang="en-US" b="0" i="0" dirty="0">
                <a:solidFill>
                  <a:srgbClr val="000000"/>
                </a:solidFill>
                <a:effectLst/>
                <a:latin typeface="Helvetica Neue"/>
              </a:rPr>
              <a:t>~80% of CAD is preventable with a healthy lifestyle.</a:t>
            </a:r>
          </a:p>
          <a:p>
            <a:pPr algn="l"/>
            <a:r>
              <a:rPr lang="en-US" b="0" i="1" dirty="0">
                <a:solidFill>
                  <a:srgbClr val="222222"/>
                </a:solidFill>
                <a:effectLst/>
                <a:latin typeface="Roboto Slab" pitchFamily="2" charset="0"/>
              </a:rPr>
              <a:t>Incidence</a:t>
            </a:r>
            <a:endParaRPr lang="en-US" b="0" i="0" dirty="0">
              <a:solidFill>
                <a:srgbClr val="222222"/>
              </a:solidFill>
              <a:effectLst/>
              <a:latin typeface="Roboto Slab" pitchFamily="2" charset="0"/>
            </a:endParaRPr>
          </a:p>
          <a:p>
            <a:pPr lvl="1"/>
            <a:r>
              <a:rPr lang="en-US" b="0" i="0" dirty="0">
                <a:solidFill>
                  <a:srgbClr val="000000"/>
                </a:solidFill>
                <a:effectLst/>
                <a:latin typeface="Helvetica Neue"/>
              </a:rPr>
              <a:t>In the United States, the lifetime risk of a 40-year-old developing CAD is 49% for men and 32% for women. </a:t>
            </a:r>
          </a:p>
          <a:p>
            <a:pPr algn="l"/>
            <a:r>
              <a:rPr lang="en-US" b="0" i="1" dirty="0">
                <a:solidFill>
                  <a:srgbClr val="222222"/>
                </a:solidFill>
                <a:effectLst/>
                <a:latin typeface="Roboto Slab" pitchFamily="2" charset="0"/>
              </a:rPr>
              <a:t>Prevalence</a:t>
            </a:r>
            <a:endParaRPr lang="en-US" b="0" i="0" dirty="0">
              <a:solidFill>
                <a:srgbClr val="222222"/>
              </a:solidFill>
              <a:effectLst/>
              <a:latin typeface="Roboto Slab" pitchFamily="2" charset="0"/>
            </a:endParaRPr>
          </a:p>
          <a:p>
            <a:pPr lvl="1"/>
            <a:r>
              <a:rPr lang="en-US" b="0" i="0" dirty="0">
                <a:solidFill>
                  <a:srgbClr val="000000"/>
                </a:solidFill>
                <a:effectLst/>
                <a:latin typeface="Helvetica Neue"/>
              </a:rPr>
              <a:t>In the United States, 28.4 million people carry a diagnosis of CAD, whereas 7.12 million have angina pectoris. </a:t>
            </a:r>
          </a:p>
          <a:p>
            <a:pPr marL="0" indent="0">
              <a:buNone/>
            </a:pPr>
            <a:r>
              <a:rPr lang="en-US" dirty="0"/>
              <a:t>. </a:t>
            </a:r>
          </a:p>
          <a:p>
            <a:pPr lvl="1"/>
            <a:endParaRPr lang="en-US" dirty="0"/>
          </a:p>
        </p:txBody>
      </p:sp>
    </p:spTree>
    <p:extLst>
      <p:ext uri="{BB962C8B-B14F-4D97-AF65-F5344CB8AC3E}">
        <p14:creationId xmlns:p14="http://schemas.microsoft.com/office/powerpoint/2010/main" val="29999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764628"/>
          </a:xfrm>
        </p:spPr>
        <p:txBody>
          <a:bodyPr/>
          <a:lstStyle/>
          <a:p>
            <a:r>
              <a:rPr lang="en-US" dirty="0"/>
              <a:t>CAD signal symptoms </a:t>
            </a:r>
          </a:p>
        </p:txBody>
      </p:sp>
      <p:sp>
        <p:nvSpPr>
          <p:cNvPr id="3" name="Content Placeholder 2"/>
          <p:cNvSpPr>
            <a:spLocks noGrp="1"/>
          </p:cNvSpPr>
          <p:nvPr>
            <p:ph idx="1"/>
          </p:nvPr>
        </p:nvSpPr>
        <p:spPr>
          <a:xfrm>
            <a:off x="1484310" y="2096815"/>
            <a:ext cx="10018713" cy="3694386"/>
          </a:xfrm>
        </p:spPr>
        <p:txBody>
          <a:bodyPr>
            <a:normAutofit lnSpcReduction="10000"/>
          </a:bodyPr>
          <a:lstStyle/>
          <a:p>
            <a:r>
              <a:rPr lang="en-US" altLang="en-US" dirty="0">
                <a:ea typeface="ＭＳ Ｐゴシック" panose="020B0600070205080204" pitchFamily="34" charset="-128"/>
              </a:rPr>
              <a:t>Signal symptoms</a:t>
            </a:r>
          </a:p>
          <a:p>
            <a:pPr lvl="1"/>
            <a:r>
              <a:rPr lang="en-US" altLang="en-US" dirty="0">
                <a:ea typeface="ＭＳ Ｐゴシック" panose="020B0600070205080204" pitchFamily="34" charset="-128"/>
              </a:rPr>
              <a:t>Substernal Chest pain, tightness, or discomfort frequently radiate to jaw, back or arms last 2 minutes to 15 with stable or unstable angina or constant with STEMI NSTEMI and sometimes unstable angina. </a:t>
            </a:r>
          </a:p>
          <a:p>
            <a:pPr lvl="1"/>
            <a:r>
              <a:rPr lang="en-US" altLang="en-US" dirty="0">
                <a:ea typeface="ＭＳ Ｐゴシック" panose="020B0600070205080204" pitchFamily="34" charset="-128"/>
              </a:rPr>
              <a:t>Atypical symptoms in the elderly: </a:t>
            </a:r>
          </a:p>
          <a:p>
            <a:pPr lvl="2"/>
            <a:r>
              <a:rPr lang="en-US" altLang="en-US" dirty="0">
                <a:ea typeface="ＭＳ Ｐゴシック" panose="020B0600070205080204" pitchFamily="34" charset="-128"/>
              </a:rPr>
              <a:t>Dyspnea and exertional fatigue common signal symptoms in the elderly </a:t>
            </a:r>
          </a:p>
          <a:p>
            <a:pPr lvl="2"/>
            <a:r>
              <a:rPr lang="en-US" altLang="en-US" dirty="0">
                <a:ea typeface="ＭＳ Ｐゴシック" panose="020B0600070205080204" pitchFamily="34" charset="-128"/>
              </a:rPr>
              <a:t>Often with stable angina, Patient may present with non cardiac symptoms and nonspecific symptoms</a:t>
            </a:r>
          </a:p>
          <a:p>
            <a:pPr lvl="3"/>
            <a:r>
              <a:rPr lang="en-US" altLang="en-US" dirty="0">
                <a:ea typeface="ＭＳ Ｐゴシック" panose="020B0600070205080204" pitchFamily="34" charset="-128"/>
              </a:rPr>
              <a:t>Dyspnea, diaphoresis, fatigue, belching, nausea, dizziness, or indigestion that usually occurs with exertion or stress. </a:t>
            </a:r>
          </a:p>
          <a:p>
            <a:endParaRPr lang="en-US" dirty="0"/>
          </a:p>
        </p:txBody>
      </p:sp>
    </p:spTree>
    <p:extLst>
      <p:ext uri="{BB962C8B-B14F-4D97-AF65-F5344CB8AC3E}">
        <p14:creationId xmlns:p14="http://schemas.microsoft.com/office/powerpoint/2010/main" val="555185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0"/>
            <a:ext cx="10018713" cy="1752599"/>
          </a:xfrm>
        </p:spPr>
        <p:txBody>
          <a:bodyPr/>
          <a:lstStyle/>
          <a:p>
            <a:r>
              <a:rPr lang="en-US" dirty="0"/>
              <a:t>Risk factors</a:t>
            </a:r>
          </a:p>
        </p:txBody>
      </p:sp>
      <p:sp>
        <p:nvSpPr>
          <p:cNvPr id="4" name="Content Placeholder 3"/>
          <p:cNvSpPr>
            <a:spLocks noGrp="1"/>
          </p:cNvSpPr>
          <p:nvPr>
            <p:ph sz="half" idx="2"/>
          </p:nvPr>
        </p:nvSpPr>
        <p:spPr>
          <a:xfrm>
            <a:off x="1484311" y="1410790"/>
            <a:ext cx="4895056" cy="4380409"/>
          </a:xfrm>
        </p:spPr>
        <p:txBody>
          <a:bodyPr>
            <a:normAutofit/>
          </a:bodyPr>
          <a:lstStyle/>
          <a:p>
            <a:r>
              <a:rPr lang="en-US" b="1" u="sng" dirty="0"/>
              <a:t>Modifiable Risk factors:</a:t>
            </a:r>
          </a:p>
          <a:p>
            <a:pPr lvl="1"/>
            <a:r>
              <a:rPr lang="en-US" dirty="0"/>
              <a:t>Hypertension: </a:t>
            </a:r>
          </a:p>
          <a:p>
            <a:pPr lvl="1"/>
            <a:r>
              <a:rPr lang="en-US" dirty="0"/>
              <a:t>Hyperlipidemia: </a:t>
            </a:r>
          </a:p>
          <a:p>
            <a:pPr lvl="1"/>
            <a:r>
              <a:rPr lang="en-US" dirty="0"/>
              <a:t>Smoking</a:t>
            </a:r>
          </a:p>
          <a:p>
            <a:pPr lvl="1"/>
            <a:r>
              <a:rPr lang="en-US" dirty="0"/>
              <a:t>Diet: high in fat, and low in grains and fruits and vegetables</a:t>
            </a:r>
          </a:p>
          <a:p>
            <a:pPr lvl="1"/>
            <a:r>
              <a:rPr lang="en-US" dirty="0"/>
              <a:t>Diabetes: </a:t>
            </a:r>
          </a:p>
          <a:p>
            <a:pPr lvl="1"/>
            <a:r>
              <a:rPr lang="en-US" dirty="0"/>
              <a:t>Obesity </a:t>
            </a:r>
          </a:p>
          <a:p>
            <a:pPr lvl="1"/>
            <a:r>
              <a:rPr lang="en-US" dirty="0"/>
              <a:t>Sedentary life style </a:t>
            </a:r>
          </a:p>
          <a:p>
            <a:pPr lvl="1"/>
            <a:r>
              <a:rPr lang="en-US" dirty="0"/>
              <a:t>ETOH above recommendations </a:t>
            </a:r>
          </a:p>
          <a:p>
            <a:pPr lvl="1"/>
            <a:r>
              <a:rPr lang="en-US" dirty="0"/>
              <a:t>Stress </a:t>
            </a:r>
          </a:p>
        </p:txBody>
      </p:sp>
      <p:sp>
        <p:nvSpPr>
          <p:cNvPr id="6" name="Content Placeholder 5"/>
          <p:cNvSpPr>
            <a:spLocks noGrp="1"/>
          </p:cNvSpPr>
          <p:nvPr>
            <p:ph sz="quarter" idx="4"/>
          </p:nvPr>
        </p:nvSpPr>
        <p:spPr>
          <a:xfrm>
            <a:off x="6607967" y="1410790"/>
            <a:ext cx="4895056" cy="5172890"/>
          </a:xfrm>
        </p:spPr>
        <p:txBody>
          <a:bodyPr>
            <a:normAutofit lnSpcReduction="10000"/>
          </a:bodyPr>
          <a:lstStyle/>
          <a:p>
            <a:r>
              <a:rPr lang="en-US" b="1" u="sng" dirty="0"/>
              <a:t>Non Modifiable risk factors </a:t>
            </a:r>
          </a:p>
          <a:p>
            <a:pPr lvl="1"/>
            <a:r>
              <a:rPr lang="en-US" dirty="0"/>
              <a:t>Genetic</a:t>
            </a:r>
          </a:p>
          <a:p>
            <a:pPr lvl="2"/>
            <a:r>
              <a:rPr lang="en-US" dirty="0"/>
              <a:t> First degree relative with CAD</a:t>
            </a:r>
          </a:p>
          <a:p>
            <a:pPr lvl="2"/>
            <a:r>
              <a:rPr lang="en-US" dirty="0" err="1"/>
              <a:t>Thrombogenic</a:t>
            </a:r>
            <a:r>
              <a:rPr lang="en-US" dirty="0"/>
              <a:t> disorders</a:t>
            </a:r>
          </a:p>
          <a:p>
            <a:pPr lvl="1"/>
            <a:r>
              <a:rPr lang="en-US" dirty="0"/>
              <a:t> Age</a:t>
            </a:r>
          </a:p>
          <a:p>
            <a:pPr lvl="2"/>
            <a:r>
              <a:rPr lang="en-US" dirty="0"/>
              <a:t>45 or above for males</a:t>
            </a:r>
          </a:p>
          <a:p>
            <a:pPr lvl="2"/>
            <a:r>
              <a:rPr lang="en-US" dirty="0"/>
              <a:t>55 or above for females</a:t>
            </a:r>
          </a:p>
          <a:p>
            <a:pPr lvl="1"/>
            <a:r>
              <a:rPr lang="en-US" dirty="0"/>
              <a:t>Male gender</a:t>
            </a:r>
          </a:p>
          <a:p>
            <a:pPr lvl="1"/>
            <a:r>
              <a:rPr lang="en-US" dirty="0"/>
              <a:t>Socioeconomic factors </a:t>
            </a:r>
          </a:p>
          <a:p>
            <a:pPr lvl="1"/>
            <a:r>
              <a:rPr lang="en-US" dirty="0"/>
              <a:t>Type A personality </a:t>
            </a:r>
          </a:p>
          <a:p>
            <a:pPr lvl="1"/>
            <a:r>
              <a:rPr lang="en-US" dirty="0"/>
              <a:t>Racial minorities :</a:t>
            </a:r>
          </a:p>
          <a:p>
            <a:pPr lvl="2"/>
            <a:r>
              <a:rPr lang="en-US" dirty="0"/>
              <a:t> AA (</a:t>
            </a:r>
            <a:r>
              <a:rPr lang="en-US" dirty="0" err="1"/>
              <a:t>sociecomonic</a:t>
            </a:r>
            <a:r>
              <a:rPr lang="en-US" dirty="0"/>
              <a:t>, access to care and genetically higher sensitivity to salt)</a:t>
            </a:r>
          </a:p>
          <a:p>
            <a:pPr lvl="2"/>
            <a:r>
              <a:rPr lang="en-US" dirty="0"/>
              <a:t>Hispanic paradox: Higher rate of DM, HTN, obesity but less Heart disease than white. </a:t>
            </a:r>
          </a:p>
          <a:p>
            <a:pPr lvl="1"/>
            <a:r>
              <a:rPr lang="en-US" dirty="0"/>
              <a:t>Stress</a:t>
            </a:r>
          </a:p>
        </p:txBody>
      </p:sp>
    </p:spTree>
    <p:extLst>
      <p:ext uri="{BB962C8B-B14F-4D97-AF65-F5344CB8AC3E}">
        <p14:creationId xmlns:p14="http://schemas.microsoft.com/office/powerpoint/2010/main" val="466297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80974"/>
            <a:ext cx="10018713" cy="742950"/>
          </a:xfrm>
        </p:spPr>
        <p:txBody>
          <a:bodyPr/>
          <a:lstStyle/>
          <a:p>
            <a:r>
              <a:rPr lang="en-US" dirty="0"/>
              <a:t>Symptomatic CAD: Stable Angina (class) </a:t>
            </a:r>
          </a:p>
        </p:txBody>
      </p:sp>
      <p:sp>
        <p:nvSpPr>
          <p:cNvPr id="3" name="Content Placeholder 2"/>
          <p:cNvSpPr>
            <a:spLocks noGrp="1"/>
          </p:cNvSpPr>
          <p:nvPr>
            <p:ph idx="1"/>
          </p:nvPr>
        </p:nvSpPr>
        <p:spPr>
          <a:xfrm>
            <a:off x="1484310" y="1239565"/>
            <a:ext cx="10018713" cy="4876800"/>
          </a:xfrm>
        </p:spPr>
        <p:txBody>
          <a:bodyPr>
            <a:normAutofit fontScale="85000" lnSpcReduction="10000"/>
          </a:bodyPr>
          <a:lstStyle/>
          <a:p>
            <a:r>
              <a:rPr lang="en-US" b="1" u="sng" dirty="0"/>
              <a:t>Diagnosis: initial </a:t>
            </a:r>
          </a:p>
          <a:p>
            <a:pPr algn="l">
              <a:buFont typeface="Arial" panose="020B0604020202020204" pitchFamily="34" charset="0"/>
              <a:buChar char="•"/>
            </a:pPr>
            <a:r>
              <a:rPr lang="en-US" b="0" i="0" dirty="0">
                <a:solidFill>
                  <a:srgbClr val="000000"/>
                </a:solidFill>
                <a:effectLst/>
              </a:rPr>
              <a:t>Complete blood count, lipid profile, HgbA1c, lipid panel,  for risk stratification</a:t>
            </a:r>
          </a:p>
          <a:p>
            <a:pPr algn="l">
              <a:buFont typeface="Arial" panose="020B0604020202020204" pitchFamily="34" charset="0"/>
              <a:buChar char="•"/>
            </a:pPr>
            <a:r>
              <a:rPr lang="en-US" b="0" i="0" dirty="0">
                <a:solidFill>
                  <a:srgbClr val="000000"/>
                </a:solidFill>
                <a:effectLst/>
              </a:rPr>
              <a:t>CMP to rule out electrolyte abnormalities and assess renal function</a:t>
            </a:r>
          </a:p>
          <a:p>
            <a:pPr algn="l">
              <a:buFont typeface="Arial" panose="020B0604020202020204" pitchFamily="34" charset="0"/>
              <a:buChar char="•"/>
            </a:pPr>
            <a:r>
              <a:rPr lang="en-US" b="0" i="0" dirty="0">
                <a:solidFill>
                  <a:srgbClr val="000000"/>
                </a:solidFill>
                <a:effectLst/>
              </a:rPr>
              <a:t>ECG</a:t>
            </a:r>
          </a:p>
          <a:p>
            <a:pPr algn="l">
              <a:buFont typeface="Arial" panose="020B0604020202020204" pitchFamily="34" charset="0"/>
              <a:buChar char="•"/>
            </a:pPr>
            <a:r>
              <a:rPr lang="en-US" dirty="0">
                <a:solidFill>
                  <a:srgbClr val="000000"/>
                </a:solidFill>
              </a:rPr>
              <a:t>Chest Xray to r/o other causes of pain. </a:t>
            </a:r>
          </a:p>
          <a:p>
            <a:pPr algn="l">
              <a:buFont typeface="Arial" panose="020B0604020202020204" pitchFamily="34" charset="0"/>
              <a:buChar char="•"/>
            </a:pPr>
            <a:r>
              <a:rPr lang="en-US" b="1" i="0" u="sng" dirty="0">
                <a:solidFill>
                  <a:srgbClr val="000000"/>
                </a:solidFill>
                <a:effectLst/>
              </a:rPr>
              <a:t>F/U tests: </a:t>
            </a:r>
          </a:p>
          <a:p>
            <a:pPr algn="l">
              <a:buFont typeface="Arial" panose="020B0604020202020204" pitchFamily="34" charset="0"/>
              <a:buChar char="•"/>
            </a:pPr>
            <a:r>
              <a:rPr lang="en-US" b="0" i="0" dirty="0">
                <a:solidFill>
                  <a:srgbClr val="000000"/>
                </a:solidFill>
                <a:effectLst/>
              </a:rPr>
              <a:t>Stress testing is most helpful for patients at intermediate risk of CAD.</a:t>
            </a:r>
            <a:endParaRPr lang="en-US" dirty="0">
              <a:solidFill>
                <a:srgbClr val="000000"/>
              </a:solidFill>
            </a:endParaRPr>
          </a:p>
          <a:p>
            <a:pPr algn="l">
              <a:buFont typeface="Arial" panose="020B0604020202020204" pitchFamily="34" charset="0"/>
              <a:buChar char="•"/>
            </a:pPr>
            <a:r>
              <a:rPr lang="en-US" b="0" i="0" dirty="0">
                <a:solidFill>
                  <a:srgbClr val="000000"/>
                </a:solidFill>
                <a:effectLst/>
              </a:rPr>
              <a:t>Echocardiogram (FYI: A normal Echo does not r/o CAD)</a:t>
            </a:r>
          </a:p>
          <a:p>
            <a:pPr algn="l">
              <a:buFont typeface="Arial" panose="020B0604020202020204" pitchFamily="34" charset="0"/>
              <a:buChar char="•"/>
            </a:pPr>
            <a:r>
              <a:rPr lang="en-US" b="0" i="0" dirty="0">
                <a:solidFill>
                  <a:srgbClr val="000000"/>
                </a:solidFill>
                <a:effectLst/>
              </a:rPr>
              <a:t>CT coronary angiography or cardiac MRI can be considered as a supplement/alternative to stress testing in patients with continued symptoms despite negative stress testing</a:t>
            </a:r>
          </a:p>
          <a:p>
            <a:pPr algn="l">
              <a:buFont typeface="Arial" panose="020B0604020202020204" pitchFamily="34" charset="0"/>
              <a:buChar char="•"/>
            </a:pPr>
            <a:r>
              <a:rPr lang="en-US" b="1" i="0" dirty="0">
                <a:solidFill>
                  <a:srgbClr val="000000"/>
                </a:solidFill>
                <a:effectLst/>
              </a:rPr>
              <a:t>Cardiac catheterization with coronary angiography is the gold standard</a:t>
            </a:r>
            <a:r>
              <a:rPr lang="en-US" b="0" i="0" dirty="0">
                <a:solidFill>
                  <a:srgbClr val="000000"/>
                </a:solidFill>
                <a:effectLst/>
              </a:rPr>
              <a:t> for confirmation and delineation of coronary disease and direction of interventional therapy or surgery.</a:t>
            </a:r>
          </a:p>
        </p:txBody>
      </p:sp>
    </p:spTree>
    <p:extLst>
      <p:ext uri="{BB962C8B-B14F-4D97-AF65-F5344CB8AC3E}">
        <p14:creationId xmlns:p14="http://schemas.microsoft.com/office/powerpoint/2010/main" val="13803145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Prevention and treatment  of CAD</a:t>
            </a:r>
          </a:p>
        </p:txBody>
      </p:sp>
      <p:sp>
        <p:nvSpPr>
          <p:cNvPr id="3" name="Content Placeholder 2"/>
          <p:cNvSpPr>
            <a:spLocks noGrp="1"/>
          </p:cNvSpPr>
          <p:nvPr>
            <p:ph idx="1"/>
          </p:nvPr>
        </p:nvSpPr>
        <p:spPr/>
        <p:txBody>
          <a:bodyPr>
            <a:normAutofit fontScale="92500" lnSpcReduction="20000"/>
          </a:bodyPr>
          <a:lstStyle/>
          <a:p>
            <a:r>
              <a:rPr lang="en-US" dirty="0"/>
              <a:t>General measures</a:t>
            </a:r>
          </a:p>
          <a:p>
            <a:pPr lvl="1"/>
            <a:r>
              <a:rPr lang="en-US" dirty="0"/>
              <a:t>Hypertension: </a:t>
            </a:r>
            <a:r>
              <a:rPr lang="en-US" dirty="0">
                <a:solidFill>
                  <a:srgbClr val="000000"/>
                </a:solidFill>
                <a:latin typeface="Helvetica Neue"/>
              </a:rPr>
              <a:t>&lt;130/80 mm Hg if tolerated</a:t>
            </a:r>
            <a:endParaRPr lang="en-US" dirty="0"/>
          </a:p>
          <a:p>
            <a:pPr lvl="1"/>
            <a:r>
              <a:rPr lang="en-US" dirty="0"/>
              <a:t>Smoking cessation</a:t>
            </a:r>
          </a:p>
          <a:p>
            <a:pPr lvl="1"/>
            <a:r>
              <a:rPr lang="en-US" dirty="0"/>
              <a:t>Diet: Low fat, high in grains, fruits, vegetables and omega 3 fatty acids</a:t>
            </a:r>
          </a:p>
          <a:p>
            <a:pPr lvl="1"/>
            <a:r>
              <a:rPr lang="en-US" dirty="0"/>
              <a:t>Hyperlipidemia: Follow ATP IV guidelines</a:t>
            </a:r>
          </a:p>
          <a:p>
            <a:pPr lvl="1"/>
            <a:r>
              <a:rPr lang="en-US" dirty="0"/>
              <a:t>Diabetes: A1C less than 7 (though avoid hypoglycemic episodes)</a:t>
            </a:r>
          </a:p>
          <a:p>
            <a:pPr lvl="1"/>
            <a:r>
              <a:rPr lang="en-US" dirty="0"/>
              <a:t>Weight management</a:t>
            </a:r>
          </a:p>
          <a:p>
            <a:pPr lvl="1"/>
            <a:r>
              <a:rPr lang="en-US" dirty="0"/>
              <a:t>ETOH intake one or less drink equivalent daily</a:t>
            </a:r>
          </a:p>
          <a:p>
            <a:endParaRPr lang="en-US" dirty="0"/>
          </a:p>
        </p:txBody>
      </p:sp>
    </p:spTree>
    <p:extLst>
      <p:ext uri="{BB962C8B-B14F-4D97-AF65-F5344CB8AC3E}">
        <p14:creationId xmlns:p14="http://schemas.microsoft.com/office/powerpoint/2010/main" val="1902653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dirty="0"/>
              <a:t>Pharmaceutical treatment of symptomatic CAD</a:t>
            </a:r>
          </a:p>
        </p:txBody>
      </p:sp>
      <p:sp>
        <p:nvSpPr>
          <p:cNvPr id="3" name="Content Placeholder 2"/>
          <p:cNvSpPr>
            <a:spLocks noGrp="1"/>
          </p:cNvSpPr>
          <p:nvPr>
            <p:ph idx="1"/>
          </p:nvPr>
        </p:nvSpPr>
        <p:spPr>
          <a:xfrm>
            <a:off x="1484310" y="1529255"/>
            <a:ext cx="10018713" cy="5328745"/>
          </a:xfrm>
        </p:spPr>
        <p:txBody>
          <a:bodyPr>
            <a:normAutofit fontScale="85000" lnSpcReduction="20000"/>
          </a:bodyPr>
          <a:lstStyle/>
          <a:p>
            <a:endParaRPr lang="en-US" dirty="0"/>
          </a:p>
          <a:p>
            <a:r>
              <a:rPr lang="en-US" dirty="0"/>
              <a:t>Antianginal therapy:</a:t>
            </a:r>
          </a:p>
          <a:p>
            <a:pPr lvl="1"/>
            <a:r>
              <a:rPr lang="en-US" dirty="0"/>
              <a:t>Beta blockers: Metoprolol, carvedilol. </a:t>
            </a:r>
          </a:p>
          <a:p>
            <a:pPr lvl="2"/>
            <a:r>
              <a:rPr lang="en-US" dirty="0"/>
              <a:t>Decrease O2 demand, and improve symptoms of angina</a:t>
            </a:r>
          </a:p>
          <a:p>
            <a:pPr lvl="2"/>
            <a:r>
              <a:rPr lang="en-US" dirty="0"/>
              <a:t>Coreg, Metoprolol start low and titrate slowly.</a:t>
            </a:r>
          </a:p>
          <a:p>
            <a:pPr lvl="1"/>
            <a:r>
              <a:rPr lang="en-US" dirty="0"/>
              <a:t> CCBs:  Dihydropyridine CCBs (nifedipine, Amlodipine) preferred. </a:t>
            </a:r>
          </a:p>
          <a:p>
            <a:pPr lvl="2"/>
            <a:r>
              <a:rPr lang="en-US" dirty="0"/>
              <a:t>Arterial vasodilation, decrease O2 demand, and improve coronary blood flow</a:t>
            </a:r>
          </a:p>
          <a:p>
            <a:pPr lvl="2"/>
            <a:r>
              <a:rPr lang="en-US" b="0" i="0" dirty="0">
                <a:solidFill>
                  <a:srgbClr val="000000"/>
                </a:solidFill>
                <a:effectLst/>
                <a:latin typeface="Helvetica Neue"/>
              </a:rPr>
              <a:t>Nondihydropyridine CCBs (</a:t>
            </a:r>
            <a:r>
              <a:rPr lang="en-US" dirty="0">
                <a:solidFill>
                  <a:srgbClr val="000000"/>
                </a:solidFill>
                <a:latin typeface="Helvetica Neue"/>
              </a:rPr>
              <a:t>diltiazem, verapamil) have negative inotropic effects (decrease HR-&gt; decrease Cardiac output) </a:t>
            </a:r>
            <a:r>
              <a:rPr lang="en-US" dirty="0"/>
              <a:t>Do not use specially  subtype if concomitant Systolic dysfunction</a:t>
            </a:r>
          </a:p>
          <a:p>
            <a:pPr lvl="1"/>
            <a:r>
              <a:rPr lang="en-US" dirty="0"/>
              <a:t>Nitrates: </a:t>
            </a:r>
          </a:p>
          <a:p>
            <a:pPr lvl="2"/>
            <a:r>
              <a:rPr lang="en-US" dirty="0"/>
              <a:t>Dilate veins and arteries including Coronary circulation. </a:t>
            </a:r>
          </a:p>
          <a:p>
            <a:pPr lvl="2"/>
            <a:r>
              <a:rPr lang="en-US" dirty="0"/>
              <a:t>0.4 mg  sublingual every 5 minutes for 2 t o3 doses during acute angina symptoms</a:t>
            </a:r>
          </a:p>
          <a:p>
            <a:pPr lvl="1"/>
            <a:r>
              <a:rPr lang="en-US" dirty="0"/>
              <a:t>Long acting Nitrate</a:t>
            </a:r>
          </a:p>
          <a:p>
            <a:pPr lvl="2"/>
            <a:r>
              <a:rPr lang="en-US" dirty="0"/>
              <a:t>For patient with frequent angina symptoms to prevent angina</a:t>
            </a:r>
          </a:p>
          <a:p>
            <a:pPr lvl="2"/>
            <a:r>
              <a:rPr lang="en-US" dirty="0" err="1"/>
              <a:t>Isosorbide</a:t>
            </a:r>
            <a:r>
              <a:rPr lang="en-US" dirty="0"/>
              <a:t> </a:t>
            </a:r>
            <a:r>
              <a:rPr lang="en-US" dirty="0" err="1"/>
              <a:t>mononitrate</a:t>
            </a:r>
            <a:r>
              <a:rPr lang="en-US" dirty="0"/>
              <a:t> start at 30 mg ER daily. </a:t>
            </a:r>
          </a:p>
          <a:p>
            <a:pPr lvl="2"/>
            <a:r>
              <a:rPr lang="en-US" dirty="0"/>
              <a:t>May cause headache and hypotension but usually improved with continued usage</a:t>
            </a:r>
          </a:p>
          <a:p>
            <a:pPr lvl="2"/>
            <a:endParaRPr lang="en-US" dirty="0"/>
          </a:p>
        </p:txBody>
      </p:sp>
    </p:spTree>
    <p:extLst>
      <p:ext uri="{BB962C8B-B14F-4D97-AF65-F5344CB8AC3E}">
        <p14:creationId xmlns:p14="http://schemas.microsoft.com/office/powerpoint/2010/main" val="1723268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Pharmaceutical treatment of CAD</a:t>
            </a:r>
          </a:p>
        </p:txBody>
      </p:sp>
      <p:sp>
        <p:nvSpPr>
          <p:cNvPr id="3" name="Content Placeholder 2"/>
          <p:cNvSpPr>
            <a:spLocks noGrp="1"/>
          </p:cNvSpPr>
          <p:nvPr>
            <p:ph idx="1"/>
          </p:nvPr>
        </p:nvSpPr>
        <p:spPr>
          <a:xfrm>
            <a:off x="1484310" y="2233749"/>
            <a:ext cx="10018713" cy="4624251"/>
          </a:xfrm>
        </p:spPr>
        <p:txBody>
          <a:bodyPr>
            <a:normAutofit fontScale="92500" lnSpcReduction="10000"/>
          </a:bodyPr>
          <a:lstStyle/>
          <a:p>
            <a:pPr marL="0" indent="0">
              <a:buNone/>
            </a:pPr>
            <a:r>
              <a:rPr lang="en-US" dirty="0"/>
              <a:t>Post MI with CAD: Ace or ARB is absolutely indicated and recommended in combo with BB to prevent cardiac remodeling and improve survival rate. </a:t>
            </a:r>
          </a:p>
          <a:p>
            <a:pPr marL="0" indent="0">
              <a:buNone/>
            </a:pPr>
            <a:r>
              <a:rPr lang="en-US" b="1" u="sng" dirty="0"/>
              <a:t>lipid-lowering agents:</a:t>
            </a:r>
          </a:p>
          <a:p>
            <a:r>
              <a:rPr lang="en-US" dirty="0"/>
              <a:t>Per guidelines: High-intensity statin therapy is indicated for all patients with CAD regardless of lipid levels. </a:t>
            </a:r>
          </a:p>
          <a:p>
            <a:pPr lvl="1"/>
            <a:r>
              <a:rPr lang="en-US" dirty="0"/>
              <a:t>LDL goal: 100 mg/dl the more aggressive goal is </a:t>
            </a:r>
            <a:r>
              <a:rPr lang="en-US" b="0" i="0" dirty="0">
                <a:solidFill>
                  <a:srgbClr val="202124"/>
                </a:solidFill>
                <a:effectLst/>
                <a:latin typeface="Roboto" panose="02000000000000000000" pitchFamily="2" charset="0"/>
              </a:rPr>
              <a:t>&lt;70 mg/dl.</a:t>
            </a:r>
            <a:endParaRPr lang="en-US" dirty="0"/>
          </a:p>
          <a:p>
            <a:r>
              <a:rPr lang="en-US" dirty="0"/>
              <a:t>Statin therapy should also be encouraged for those with high CAD risk (lifetime risk ≥7.5–10%).</a:t>
            </a:r>
          </a:p>
          <a:p>
            <a:r>
              <a:rPr lang="en-US" b="1" dirty="0">
                <a:hlinkClick r:id="rId3"/>
              </a:rPr>
              <a:t>Atorvastatin</a:t>
            </a:r>
            <a:r>
              <a:rPr lang="en-US" dirty="0"/>
              <a:t> (20 to 80 mg/day) and </a:t>
            </a:r>
            <a:r>
              <a:rPr lang="en-US" b="1" dirty="0">
                <a:hlinkClick r:id="rId4"/>
              </a:rPr>
              <a:t>rosuvastatin</a:t>
            </a:r>
            <a:r>
              <a:rPr lang="en-US" dirty="0"/>
              <a:t> (10 to 40 mg/day) are high-intensity statins. Again think twice about a max dose on elderly patient</a:t>
            </a:r>
          </a:p>
          <a:p>
            <a:r>
              <a:rPr lang="en-US" b="0" i="0" dirty="0">
                <a:solidFill>
                  <a:srgbClr val="000000"/>
                </a:solidFill>
                <a:effectLst/>
                <a:latin typeface="Helvetica Neue"/>
              </a:rPr>
              <a:t>Ezetimibe may be added to statin therapy if LDL is not at goal </a:t>
            </a:r>
            <a:endParaRPr lang="en-US" dirty="0"/>
          </a:p>
          <a:p>
            <a:endParaRPr lang="en-US" dirty="0"/>
          </a:p>
          <a:p>
            <a:endParaRPr lang="en-US" dirty="0"/>
          </a:p>
        </p:txBody>
      </p:sp>
    </p:spTree>
    <p:extLst>
      <p:ext uri="{BB962C8B-B14F-4D97-AF65-F5344CB8AC3E}">
        <p14:creationId xmlns:p14="http://schemas.microsoft.com/office/powerpoint/2010/main" val="27728941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Pharmaceutical treatment of CAD</a:t>
            </a:r>
          </a:p>
        </p:txBody>
      </p:sp>
      <p:sp>
        <p:nvSpPr>
          <p:cNvPr id="3" name="Content Placeholder 2"/>
          <p:cNvSpPr>
            <a:spLocks noGrp="1"/>
          </p:cNvSpPr>
          <p:nvPr>
            <p:ph idx="1"/>
          </p:nvPr>
        </p:nvSpPr>
        <p:spPr>
          <a:xfrm>
            <a:off x="1484310" y="2233749"/>
            <a:ext cx="10018713" cy="4624251"/>
          </a:xfrm>
        </p:spPr>
        <p:txBody>
          <a:bodyPr>
            <a:normAutofit/>
          </a:bodyPr>
          <a:lstStyle/>
          <a:p>
            <a:r>
              <a:rPr lang="en-US" b="0" i="0" dirty="0">
                <a:solidFill>
                  <a:srgbClr val="000000"/>
                </a:solidFill>
                <a:effectLst/>
                <a:latin typeface="Helvetica Neue"/>
              </a:rPr>
              <a:t>Antiplatelets: decrease risk of thrombosis</a:t>
            </a:r>
          </a:p>
          <a:p>
            <a:pPr algn="l">
              <a:buFont typeface="Arial" panose="020B0604020202020204" pitchFamily="34" charset="0"/>
              <a:buChar char="•"/>
            </a:pPr>
            <a:r>
              <a:rPr lang="en-US" b="0" i="0" dirty="0">
                <a:solidFill>
                  <a:srgbClr val="000000"/>
                </a:solidFill>
                <a:effectLst/>
                <a:latin typeface="Helvetica Neue"/>
              </a:rPr>
              <a:t>All patient </a:t>
            </a:r>
            <a:r>
              <a:rPr lang="en-US" dirty="0">
                <a:solidFill>
                  <a:srgbClr val="000000"/>
                </a:solidFill>
                <a:latin typeface="Helvetica Neue"/>
              </a:rPr>
              <a:t>if not contraindicated should get a daily dose of </a:t>
            </a:r>
          </a:p>
          <a:p>
            <a:pPr algn="l">
              <a:buFont typeface="Arial" panose="020B0604020202020204" pitchFamily="34" charset="0"/>
              <a:buChar char="•"/>
            </a:pPr>
            <a:r>
              <a:rPr lang="en-US" b="0" i="0" dirty="0">
                <a:solidFill>
                  <a:srgbClr val="000000"/>
                </a:solidFill>
                <a:effectLst/>
                <a:latin typeface="Helvetica Neue"/>
              </a:rPr>
              <a:t>Aspirin (75 to 162 mg/day) </a:t>
            </a:r>
          </a:p>
          <a:p>
            <a:pPr algn="l">
              <a:buFont typeface="Arial" panose="020B0604020202020204" pitchFamily="34" charset="0"/>
              <a:buChar char="•"/>
            </a:pPr>
            <a:r>
              <a:rPr lang="en-US" b="0" i="0" dirty="0">
                <a:solidFill>
                  <a:srgbClr val="000000"/>
                </a:solidFill>
                <a:effectLst/>
                <a:latin typeface="Helvetica Neue"/>
              </a:rPr>
              <a:t>Clopidogrel (75 mg/day) may be used in patients with contraindications to aspirin.</a:t>
            </a:r>
          </a:p>
          <a:p>
            <a:pPr algn="l">
              <a:buFont typeface="Arial" panose="020B0604020202020204" pitchFamily="34" charset="0"/>
              <a:buChar char="•"/>
            </a:pPr>
            <a:r>
              <a:rPr lang="en-US" b="0" i="0" dirty="0">
                <a:solidFill>
                  <a:srgbClr val="000000"/>
                </a:solidFill>
                <a:effectLst/>
                <a:latin typeface="Helvetica Neue"/>
              </a:rPr>
              <a:t>Dual antiplatelet therapy with aspirin + clopidogrel, prasugrel, or ticagrelor is indicated after MI or percutaneous coronary intervention (PCI) (use prasugrel only after PCI. Do not use in patient with CVA history).</a:t>
            </a:r>
          </a:p>
          <a:p>
            <a:endParaRPr lang="en-US" b="0" i="0" dirty="0">
              <a:solidFill>
                <a:srgbClr val="000000"/>
              </a:solidFill>
              <a:effectLst/>
              <a:latin typeface="Helvetica Neue"/>
            </a:endParaRPr>
          </a:p>
          <a:p>
            <a:endParaRPr lang="en-US" dirty="0"/>
          </a:p>
          <a:p>
            <a:endParaRPr lang="en-US" dirty="0"/>
          </a:p>
        </p:txBody>
      </p:sp>
    </p:spTree>
    <p:extLst>
      <p:ext uri="{BB962C8B-B14F-4D97-AF65-F5344CB8AC3E}">
        <p14:creationId xmlns:p14="http://schemas.microsoft.com/office/powerpoint/2010/main" val="1362573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084E-D32B-431A-BC11-30F5D9E32425}"/>
              </a:ext>
            </a:extLst>
          </p:cNvPr>
          <p:cNvSpPr>
            <a:spLocks noGrp="1"/>
          </p:cNvSpPr>
          <p:nvPr>
            <p:ph type="title"/>
          </p:nvPr>
        </p:nvSpPr>
        <p:spPr/>
        <p:txBody>
          <a:bodyPr/>
          <a:lstStyle/>
          <a:p>
            <a:r>
              <a:rPr lang="en-US" dirty="0"/>
              <a:t>Ongoing care</a:t>
            </a:r>
          </a:p>
        </p:txBody>
      </p:sp>
      <p:sp>
        <p:nvSpPr>
          <p:cNvPr id="3" name="Content Placeholder 2">
            <a:extLst>
              <a:ext uri="{FF2B5EF4-FFF2-40B4-BE49-F238E27FC236}">
                <a16:creationId xmlns:a16="http://schemas.microsoft.com/office/drawing/2014/main" id="{2BBBC101-0708-40D1-8945-ACC1C17AA51D}"/>
              </a:ext>
            </a:extLst>
          </p:cNvPr>
          <p:cNvSpPr>
            <a:spLocks noGrp="1"/>
          </p:cNvSpPr>
          <p:nvPr>
            <p:ph idx="1"/>
          </p:nvPr>
        </p:nvSpPr>
        <p:spPr/>
        <p:txBody>
          <a:bodyPr/>
          <a:lstStyle/>
          <a:p>
            <a:r>
              <a:rPr lang="en-US" b="0" i="0" dirty="0">
                <a:solidFill>
                  <a:srgbClr val="000000"/>
                </a:solidFill>
                <a:effectLst/>
                <a:latin typeface="Helvetica Neue"/>
              </a:rPr>
              <a:t>Lifestyle modifications should be aggressively stressed at every visit.</a:t>
            </a:r>
          </a:p>
          <a:p>
            <a:r>
              <a:rPr lang="en-US" dirty="0">
                <a:solidFill>
                  <a:srgbClr val="000000"/>
                </a:solidFill>
                <a:latin typeface="Helvetica Neue"/>
              </a:rPr>
              <a:t>Compliance with treatment plan. Diet/exercise/Medications/Follow-ups</a:t>
            </a:r>
          </a:p>
          <a:p>
            <a:r>
              <a:rPr lang="en-US" b="0" i="0" dirty="0">
                <a:solidFill>
                  <a:srgbClr val="000000"/>
                </a:solidFill>
                <a:effectLst/>
                <a:latin typeface="Helvetica Neue"/>
              </a:rPr>
              <a:t>Frequent follow-up after initial event: every 3 months in first year and then 1 to 2 times per year </a:t>
            </a:r>
            <a:endParaRPr lang="en-US" dirty="0"/>
          </a:p>
        </p:txBody>
      </p:sp>
    </p:spTree>
    <p:extLst>
      <p:ext uri="{BB962C8B-B14F-4D97-AF65-F5344CB8AC3E}">
        <p14:creationId xmlns:p14="http://schemas.microsoft.com/office/powerpoint/2010/main" val="425825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3243" y="1093367"/>
            <a:ext cx="10049781" cy="4216821"/>
          </a:xfrm>
        </p:spPr>
      </p:pic>
    </p:spTree>
    <p:extLst>
      <p:ext uri="{BB962C8B-B14F-4D97-AF65-F5344CB8AC3E}">
        <p14:creationId xmlns:p14="http://schemas.microsoft.com/office/powerpoint/2010/main" val="12985994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80"/>
</p:tagLst>
</file>

<file path=ppt/tags/tag2.xml><?xml version="1.0" encoding="utf-8"?>
<p:tagLst xmlns:a="http://schemas.openxmlformats.org/drawingml/2006/main" xmlns:r="http://schemas.openxmlformats.org/officeDocument/2006/relationships" xmlns:p="http://schemas.openxmlformats.org/presentationml/2006/main">
  <p:tag name="AS_UNIQUEID" val="81"/>
</p:tagLst>
</file>

<file path=ppt/tags/tag3.xml><?xml version="1.0" encoding="utf-8"?>
<p:tagLst xmlns:a="http://schemas.openxmlformats.org/drawingml/2006/main" xmlns:r="http://schemas.openxmlformats.org/officeDocument/2006/relationships" xmlns:p="http://schemas.openxmlformats.org/presentationml/2006/main">
  <p:tag name="AS_UNIQUEID" val="82"/>
</p:tagLst>
</file>

<file path=ppt/tags/tag4.xml><?xml version="1.0" encoding="utf-8"?>
<p:tagLst xmlns:a="http://schemas.openxmlformats.org/drawingml/2006/main" xmlns:r="http://schemas.openxmlformats.org/officeDocument/2006/relationships" xmlns:p="http://schemas.openxmlformats.org/presentationml/2006/main">
  <p:tag name="AS_UNIQUEID" val="83"/>
</p:tagLst>
</file>

<file path=ppt/tags/tag5.xml><?xml version="1.0" encoding="utf-8"?>
<p:tagLst xmlns:a="http://schemas.openxmlformats.org/drawingml/2006/main" xmlns:r="http://schemas.openxmlformats.org/officeDocument/2006/relationships" xmlns:p="http://schemas.openxmlformats.org/presentationml/2006/main">
  <p:tag name="AS_UNIQUEID" val="84"/>
</p:tagLst>
</file>

<file path=ppt/tags/tag6.xml><?xml version="1.0" encoding="utf-8"?>
<p:tagLst xmlns:a="http://schemas.openxmlformats.org/drawingml/2006/main" xmlns:r="http://schemas.openxmlformats.org/officeDocument/2006/relationships" xmlns:p="http://schemas.openxmlformats.org/presentationml/2006/main">
  <p:tag name="AS_UNIQUEID" val="80"/>
</p:tagLst>
</file>

<file path=ppt/tags/tag7.xml><?xml version="1.0" encoding="utf-8"?>
<p:tagLst xmlns:a="http://schemas.openxmlformats.org/drawingml/2006/main" xmlns:r="http://schemas.openxmlformats.org/officeDocument/2006/relationships" xmlns:p="http://schemas.openxmlformats.org/presentationml/2006/main">
  <p:tag name="AS_UNIQUEID" val="82"/>
</p:tagLst>
</file>

<file path=ppt/tags/tag8.xml><?xml version="1.0" encoding="utf-8"?>
<p:tagLst xmlns:a="http://schemas.openxmlformats.org/drawingml/2006/main" xmlns:r="http://schemas.openxmlformats.org/officeDocument/2006/relationships" xmlns:p="http://schemas.openxmlformats.org/presentationml/2006/main">
  <p:tag name="AS_UNIQUEID" val="83"/>
</p:tagLst>
</file>

<file path=ppt/tags/tag9.xml><?xml version="1.0" encoding="utf-8"?>
<p:tagLst xmlns:a="http://schemas.openxmlformats.org/drawingml/2006/main" xmlns:r="http://schemas.openxmlformats.org/officeDocument/2006/relationships" xmlns:p="http://schemas.openxmlformats.org/presentationml/2006/main">
  <p:tag name="AS_UNIQUEID" val="8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5423</TotalTime>
  <Words>7440</Words>
  <Application>Microsoft Office PowerPoint</Application>
  <PresentationFormat>Widescreen</PresentationFormat>
  <Paragraphs>744</Paragraphs>
  <Slides>89</Slides>
  <Notes>83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89</vt:i4>
      </vt:variant>
    </vt:vector>
  </HeadingPairs>
  <TitlesOfParts>
    <vt:vector size="104" baseType="lpstr">
      <vt:lpstr>Arial</vt:lpstr>
      <vt:lpstr>Calibri</vt:lpstr>
      <vt:lpstr>Corbel</vt:lpstr>
      <vt:lpstr>GrHelvetica</vt:lpstr>
      <vt:lpstr>Helvetica</vt:lpstr>
      <vt:lpstr>Helvetica Neue</vt:lpstr>
      <vt:lpstr>Lato</vt:lpstr>
      <vt:lpstr>Noto Sans</vt:lpstr>
      <vt:lpstr>Roboto</vt:lpstr>
      <vt:lpstr>Roboto Slab</vt:lpstr>
      <vt:lpstr>Source Sans Pro</vt:lpstr>
      <vt:lpstr>Times New Roman</vt:lpstr>
      <vt:lpstr>var(--alt-font)</vt:lpstr>
      <vt:lpstr>Wingdings</vt:lpstr>
      <vt:lpstr>Parallax</vt:lpstr>
      <vt:lpstr>Assigned readings  (see course outline) Common Cardiovascular disorders in the elderly Chapter: 7 (chest pain) Chapter 10: CV disorders                     Revised and updated Dr. Delacroix 2023</vt:lpstr>
      <vt:lpstr>Assessment of the Cardiovascular System (taped)</vt:lpstr>
      <vt:lpstr>CVD RISK FACTORS</vt:lpstr>
      <vt:lpstr>PRINCIPAL EFFECTS OF AGING ON THE CARDIOVASCULAR SYSTEM (1 of 2)</vt:lpstr>
      <vt:lpstr>PRINCIPAL EFFECTS OF AGING ON THE CARDIOVASCULAR SYSTEM (2 of 2)</vt:lpstr>
      <vt:lpstr>CLINICAL EFFECTS OF CV CHANGES</vt:lpstr>
      <vt:lpstr>Hypertension</vt:lpstr>
      <vt:lpstr>Hypertension </vt:lpstr>
      <vt:lpstr>PowerPoint Presentation</vt:lpstr>
      <vt:lpstr>HTN: Risk factors</vt:lpstr>
      <vt:lpstr>PowerPoint Presentation</vt:lpstr>
      <vt:lpstr>PowerPoint Presentation</vt:lpstr>
      <vt:lpstr>Diagnosing</vt:lpstr>
      <vt:lpstr>JNC8, ACC/AHA guidelines…. OMG! Confusion confusion Updates in 2023 after years of resistance, primary care is slowly abandoning JNC8 guidelines and adopting the ACC/AHA 2017 guidelines</vt:lpstr>
      <vt:lpstr>American Academy of Nurse practitioners  2017 ACC/AHA and JNC-8 hypertension guidelines </vt:lpstr>
      <vt:lpstr>Diagnosis of HTN according to JNC8 Followed by AAFP  and </vt:lpstr>
      <vt:lpstr>PowerPoint Presentation</vt:lpstr>
      <vt:lpstr>PowerPoint Presentation</vt:lpstr>
      <vt:lpstr>Treatment: Shared decision-making </vt:lpstr>
      <vt:lpstr>HTN Management plan</vt:lpstr>
      <vt:lpstr>PowerPoint Presentation</vt:lpstr>
      <vt:lpstr>Pharmaceutical approach: JNC 8 or ACC/AHA First line: monotherapy</vt:lpstr>
      <vt:lpstr>Sequential Drug therapy if does not respond to monotherapy</vt:lpstr>
      <vt:lpstr>PowerPoint Presentation</vt:lpstr>
      <vt:lpstr>According to the ACC/AHA:</vt:lpstr>
      <vt:lpstr>Titration for older patients</vt:lpstr>
      <vt:lpstr>PowerPoint Presentation</vt:lpstr>
      <vt:lpstr>Contraindications</vt:lpstr>
      <vt:lpstr>Key Clinical Points</vt:lpstr>
      <vt:lpstr>Hypertension.</vt:lpstr>
      <vt:lpstr>Hypertension</vt:lpstr>
      <vt:lpstr>Atrial fibrillation (Afib)</vt:lpstr>
      <vt:lpstr>Tachyarrhythmias – Atrial fibrillation- updated 2022</vt:lpstr>
      <vt:lpstr>Types of  Atrial fibrillation</vt:lpstr>
      <vt:lpstr>PowerPoint Presentation</vt:lpstr>
      <vt:lpstr>AF: CLINICAL FEATURES </vt:lpstr>
      <vt:lpstr>Diagnostics (Class)</vt:lpstr>
      <vt:lpstr>Follow-up tests  </vt:lpstr>
      <vt:lpstr>MANAGEMENT OF AF</vt:lpstr>
      <vt:lpstr>MANAGEMENT OF AF</vt:lpstr>
      <vt:lpstr>PowerPoint Presentation</vt:lpstr>
      <vt:lpstr>MANAGEMENT OF AF: STROKE RISK STRATIFICATION</vt:lpstr>
      <vt:lpstr>PowerPoint Presentation</vt:lpstr>
      <vt:lpstr>PowerPoint Presentation</vt:lpstr>
      <vt:lpstr>MANAGEMENT OF AF: STROKE PROPHYLAXIS</vt:lpstr>
      <vt:lpstr>Rhythm control versus rate control in atrial fibrillation</vt:lpstr>
      <vt:lpstr>Pharmacology intervention Rate control in stable patients: Go Slow start low</vt:lpstr>
      <vt:lpstr>PowerPoint Presentation</vt:lpstr>
      <vt:lpstr>A-FIB: Rhythm control strategies. </vt:lpstr>
      <vt:lpstr>ISSUES FOR REFERRAL </vt:lpstr>
      <vt:lpstr>Ongoing care </vt:lpstr>
      <vt:lpstr>Heart Failure- Updated guidelines 2022</vt:lpstr>
      <vt:lpstr>PROGNOSIS</vt:lpstr>
      <vt:lpstr>EPIDEMIOLOGY OF  HEART FAILURE (HF)</vt:lpstr>
      <vt:lpstr>Risk factors</vt:lpstr>
      <vt:lpstr>Heart Failure</vt:lpstr>
      <vt:lpstr>Clinical approach: In primary care </vt:lpstr>
      <vt:lpstr>Recognizing worsening HF </vt:lpstr>
      <vt:lpstr>Heart Failure: Revised guidelines 2022</vt:lpstr>
      <vt:lpstr>Biomarkers in HF </vt:lpstr>
      <vt:lpstr>American College of Cardiology and American Heart Association revised guidelines for the diagnosis of Health failure </vt:lpstr>
      <vt:lpstr>Classification of heart failure:ACC/AHA objective  stages vs NYHA functional capacity  class</vt:lpstr>
      <vt:lpstr>New classification of Heart failure stages </vt:lpstr>
      <vt:lpstr>Classification according to left ventricular ejection fraction </vt:lpstr>
      <vt:lpstr>Golden window for referral for consideration of advanced HF therapies</vt:lpstr>
      <vt:lpstr>HF management approach: Goals </vt:lpstr>
      <vt:lpstr>PowerPoint Presentation</vt:lpstr>
      <vt:lpstr>Management of HFrEF </vt:lpstr>
      <vt:lpstr>HFrEF/Systolic Heart failure Reduced EF less or equal 40-50 %.</vt:lpstr>
      <vt:lpstr>ACE inhibitors, ARBs, and ARNIs </vt:lpstr>
      <vt:lpstr>SGLT2 inhibitors</vt:lpstr>
      <vt:lpstr>STEP 1: Management of HFrEF</vt:lpstr>
      <vt:lpstr>Other new treatment for management of HFrEF</vt:lpstr>
      <vt:lpstr>Management for HFmEF</vt:lpstr>
      <vt:lpstr>HFpEF/Diastolic Heart failure Preserved EF more than 50%.</vt:lpstr>
      <vt:lpstr>Management of HFpEF </vt:lpstr>
      <vt:lpstr>Summary </vt:lpstr>
      <vt:lpstr>Coronary Artery disease (Taped)</vt:lpstr>
      <vt:lpstr>Coronary Artery Disease</vt:lpstr>
      <vt:lpstr>CAD Manifestation</vt:lpstr>
      <vt:lpstr>CAD </vt:lpstr>
      <vt:lpstr>CAD signal symptoms </vt:lpstr>
      <vt:lpstr>Risk factors</vt:lpstr>
      <vt:lpstr>Symptomatic CAD: Stable Angina (class) </vt:lpstr>
      <vt:lpstr>Prevention and treatment  of CAD</vt:lpstr>
      <vt:lpstr>Pharmaceutical treatment of symptomatic CAD</vt:lpstr>
      <vt:lpstr>Pharmaceutical treatment of CAD</vt:lpstr>
      <vt:lpstr>Pharmaceutical treatment of CAD</vt:lpstr>
      <vt:lpstr>Ongoing care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Cardiovascular diseases</dc:title>
  <dc:creator>Microsoft Office User</dc:creator>
  <cp:lastModifiedBy>Romuald Delacroix</cp:lastModifiedBy>
  <cp:revision>28</cp:revision>
  <dcterms:created xsi:type="dcterms:W3CDTF">2020-03-19T22:56:03Z</dcterms:created>
  <dcterms:modified xsi:type="dcterms:W3CDTF">2023-03-16T14:27:56Z</dcterms:modified>
</cp:coreProperties>
</file>